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4"/>
  </p:sldMasterIdLst>
  <p:notesMasterIdLst>
    <p:notesMasterId r:id="rId63"/>
  </p:notesMasterIdLst>
  <p:sldIdLst>
    <p:sldId id="256" r:id="rId5"/>
    <p:sldId id="287" r:id="rId6"/>
    <p:sldId id="282" r:id="rId7"/>
    <p:sldId id="284" r:id="rId8"/>
    <p:sldId id="257" r:id="rId9"/>
    <p:sldId id="259" r:id="rId10"/>
    <p:sldId id="271" r:id="rId11"/>
    <p:sldId id="272" r:id="rId12"/>
    <p:sldId id="273" r:id="rId13"/>
    <p:sldId id="274" r:id="rId14"/>
    <p:sldId id="283" r:id="rId15"/>
    <p:sldId id="275" r:id="rId16"/>
    <p:sldId id="276" r:id="rId17"/>
    <p:sldId id="280" r:id="rId18"/>
    <p:sldId id="279" r:id="rId19"/>
    <p:sldId id="277" r:id="rId20"/>
    <p:sldId id="278" r:id="rId21"/>
    <p:sldId id="281" r:id="rId22"/>
    <p:sldId id="265" r:id="rId23"/>
    <p:sldId id="267" r:id="rId24"/>
    <p:sldId id="266" r:id="rId25"/>
    <p:sldId id="262" r:id="rId26"/>
    <p:sldId id="291" r:id="rId27"/>
    <p:sldId id="285" r:id="rId28"/>
    <p:sldId id="292" r:id="rId29"/>
    <p:sldId id="288" r:id="rId30"/>
    <p:sldId id="289" r:id="rId31"/>
    <p:sldId id="290" r:id="rId32"/>
    <p:sldId id="293" r:id="rId33"/>
    <p:sldId id="294" r:id="rId34"/>
    <p:sldId id="333" r:id="rId35"/>
    <p:sldId id="334" r:id="rId36"/>
    <p:sldId id="336" r:id="rId37"/>
    <p:sldId id="286" r:id="rId38"/>
    <p:sldId id="340" r:id="rId39"/>
    <p:sldId id="337" r:id="rId40"/>
    <p:sldId id="341" r:id="rId41"/>
    <p:sldId id="338" r:id="rId42"/>
    <p:sldId id="343" r:id="rId43"/>
    <p:sldId id="344" r:id="rId44"/>
    <p:sldId id="339" r:id="rId45"/>
    <p:sldId id="302" r:id="rId46"/>
    <p:sldId id="303" r:id="rId47"/>
    <p:sldId id="305" r:id="rId48"/>
    <p:sldId id="304" r:id="rId49"/>
    <p:sldId id="306" r:id="rId50"/>
    <p:sldId id="331" r:id="rId51"/>
    <p:sldId id="332" r:id="rId52"/>
    <p:sldId id="342" r:id="rId53"/>
    <p:sldId id="295" r:id="rId54"/>
    <p:sldId id="296" r:id="rId55"/>
    <p:sldId id="297" r:id="rId56"/>
    <p:sldId id="298" r:id="rId57"/>
    <p:sldId id="299" r:id="rId58"/>
    <p:sldId id="300" r:id="rId59"/>
    <p:sldId id="301" r:id="rId60"/>
    <p:sldId id="345" r:id="rId61"/>
    <p:sldId id="346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6385" autoAdjust="0"/>
  </p:normalViewPr>
  <p:slideViewPr>
    <p:cSldViewPr snapToGrid="0">
      <p:cViewPr varScale="1">
        <p:scale>
          <a:sx n="95" d="100"/>
          <a:sy n="95" d="100"/>
        </p:scale>
        <p:origin x="354" y="96"/>
      </p:cViewPr>
      <p:guideLst/>
    </p:cSldViewPr>
  </p:slideViewPr>
  <p:outlineViewPr>
    <p:cViewPr>
      <p:scale>
        <a:sx n="33" d="100"/>
        <a:sy n="33" d="100"/>
      </p:scale>
      <p:origin x="0" y="-30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6T19:19:34.2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209 193,'164'-2,"181"5,-242 7,133 31,-180-30,-6-1,12 4,0-3,123 4,-33-14,152-5,-210-7,130-31,-133 21,134-11,904-75,-1028 94,185-31,-238 33,0 2,65-3,-92 12,1 0,-1 2,0 0,0 1,0 1,0 1,37 15,-30-7,46 29,-59-32,0-1,0 0,1-1,1 0,-1-2,1 0,0 0,33 4,62-3,113-10,-70 0,754 20,-174-7,-214-8,23 53,14 2,-521-56,69 0,161 24,-59 10,2-9,238-2,-99-27,846 4,-709 27,91 2,-241-34,425 11,-352 29,75 3,556-33,-551-9,6069 3,-6227-25,-100 4,-100 14,300-31,-316 21,79-17,337-66,-450 86,152-11,7-1,17-14,217-42,-404 71,-1 3,1 3,126 8,-68 0,-41-3,-34 0,-105 1,-3393-2,2718-13,56 0,-1213 15,1652 13,4 1,190-13,0 2,-62 16,13-3,-638 53,505-60,-181 5,-2726-13,1519-4,-7455 2,9001-3,1-3,-118-27,175 32,-61-8,-1 2,0 3,-99 8,40-1,-2341-2,2378 0,1 4,-140 25,221-29,0 0,0 1,0-1,1 1,-1 0,0 1,1 0,0-1,-1 2,1-1,0 1,1-1,-9 9,10-7,0 0,0 0,1 0,0 0,0 1,0-1,0 0,1 1,0 0,0-1,0 1,1-1,0 1,1 11,1 31,3 57,-4-96,1 1,0 0,0-1,1 1,0-1,0 0,10 17,-11-24,0 1,0 0,1-1,-1 1,1-1,-1 0,1 0,0 0,0 0,0 0,0-1,0 0,0 1,1-1,5 1,55 5,-30-5,311 22,-141-13,734-2,-553-22,190-2,-481 15,673-21,-532 11,-43 2,941-11,-781 21,13534 1,-7106-5,-6735 4,1 3,72 16,43 5,-154-25,0-1,1 1,-1 0,0 0,0 1,14 4,-19-5,0 0,0 0,0 1,0-1,0 1,0-1,0 1,-1 0,1-1,-1 1,1 0,-1 0,0 0,0 0,0 0,0 0,0 1,0-1,-1 0,1 0,-1 1,1-1,-1 4,2 44,-2 0,-2 0,-13 75,-1 21,16-142,0 1,0-1,-1 1,1-1,-1 1,0-1,0 1,0-1,-1 0,1 1,-1-1,0 0,0 0,-1 0,1-1,-1 1,0 0,0-1,0 0,0 0,-1 0,1 0,-1 0,0-1,0 1,0-1,0 0,0-1,0 1,-1-1,1 1,0-1,-1 0,1-1,-1 1,1-1,-6 0,-95 5,-114-9,75 0,-1420 1,860 4,395 25,201-13,-106 20,-29 4,-621 28,-219-41,706-27,-3757 3,3737-14,-5 0,-604 15,552-30,38 1,-748 26,540 5,19-46,277 12,-648-8,251-2,163 4,-687-44,860 50,64 5,-837-40,-917 70,2003-2,0 4,-118 24,-144 54,168-39,99-31,0-4,0-3,-1-4,-89-5,80-1,-1 4,-140 19,140-6,-1-3,-125 0,-379-13,548 4,-61 10,59-5,-57 1,-2-9,-67 2,163-1,0 0,0 0,0 1,0 0,0 0,0 0,0 0,0 1,0-1,0 1,1 0,-1 0,1 0,-1 1,1-1,0 1,0 0,0 0,0 0,-4 6,3-2,1 0,1 0,-1 0,1 1,0-1,1 0,0 1,0-1,0 1,2 12,-1 11,8 119,-6-133,1-1,1 1,1 0,0-1,1 0,14 27,-12-27,-1 0,-1 0,-1 0,4 22,-4-20,-1-1,2 1,11 22,-15-36,0 0,1-1,0 1,0-1,0 0,0 0,1 0,-1 0,1 0,0-1,0 1,0-1,0 0,0-1,0 1,0-1,1 1,-1-1,0-1,1 1,-1 0,10-1,10-1,0 0,-1-2,30-6,-5 1,128-16,190-20,-325 42,-15 0,0 0,45-10,15-8,2 4,143-8,183 17,-401 7,1653 1,-1362-15,-37 0,1191 11,-750 5,15756-2,-16099 17,-157-5,329 36,-320-25,-21-13,-114-7,132 20,-90 0,1-6,209 3,788-21,-1117 1,11 1,0-1,0-1,-1 0,1-2,22-5,-34 7,-1 0,1-1,0 0,0 0,-1 0,1-1,-1 1,0-1,0 1,0-1,0 0,0 0,0-1,-1 1,1-1,-1 1,0-1,-1 0,1 1,0-1,-1 0,0 0,0 0,0 0,0-7,0-2,0 0,-2 0,1-1,-2 1,0 0,0 0,-1 0,-1 0,0 1,-1-1,-11-21,12 26,-1-1,0 1,0 0,-1 1,0-1,0 1,-1 1,0-1,0 1,0 0,-1 0,0 1,0 0,0 1,-1-1,0 2,-9-4,-17 2,1 1,-1 2,0 1,-58 7,-9-2,-306-2,-467 14,667-7,-137 10,-470 22,-2-40,460-3,-1225 23,-203 16,0-38,677-2,720 4,-1302-9,7-58,682-46,40 2,-113 69,1020 43,0 3,0 2,-57 14,-155 55,173-48,-128 37,-2-9,-296 35,-199-75,455-18,171 1,0-4,0-3,-94-23,152 25,0 2,-50 0,-4-1,-686-88,196 23,425 51,-124-11,-95 21,-66-3,-204-27,496 26,-55-2,2731 18,-1335-5,-1156 3,-1-2,1-1,-1-2,1-2,50-14,-12-2,1 3,1 4,140-9,245 19,-315 7,9-1,482-10,662-11,-912 22,-179-1,345-5,-393-4,219-41,14-39,259-21,-588 99,709-55,-619 55,111-12,156-5,1886 26,-1042 3,942-2,-2047 7,166 29,-169-14,194 0,1968-26,-1507 5,-786-1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B0C83-813F-4F8F-BAD2-49697A6B1FCB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C707A-3639-455B-851C-31C784338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19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C707A-3639-455B-851C-31C7843387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008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C707A-3639-455B-851C-31C7843387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679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C707A-3639-455B-851C-31C78433878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99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C707A-3639-455B-851C-31C78433878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655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C707A-3639-455B-851C-31C78433878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114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C707A-3639-455B-851C-31C78433878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20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C707A-3639-455B-851C-31C78433878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44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260E7B-240B-453A-8BFA-DC3C34F1D3E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808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4CD3A-D1F5-4AF1-8CA3-B1B23943836D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0FF7-5EFD-4B1C-8FE1-C6829053E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281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4CD3A-D1F5-4AF1-8CA3-B1B23943836D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0FF7-5EFD-4B1C-8FE1-C6829053E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002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4CD3A-D1F5-4AF1-8CA3-B1B23943836D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0FF7-5EFD-4B1C-8FE1-C6829053E0B1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39902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4CD3A-D1F5-4AF1-8CA3-B1B23943836D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0FF7-5EFD-4B1C-8FE1-C6829053E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42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4CD3A-D1F5-4AF1-8CA3-B1B23943836D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0FF7-5EFD-4B1C-8FE1-C6829053E0B1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535457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4CD3A-D1F5-4AF1-8CA3-B1B23943836D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0FF7-5EFD-4B1C-8FE1-C6829053E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902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4CD3A-D1F5-4AF1-8CA3-B1B23943836D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0FF7-5EFD-4B1C-8FE1-C6829053E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6282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4CD3A-D1F5-4AF1-8CA3-B1B23943836D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0FF7-5EFD-4B1C-8FE1-C6829053E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372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4CD3A-D1F5-4AF1-8CA3-B1B23943836D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0FF7-5EFD-4B1C-8FE1-C6829053E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039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4CD3A-D1F5-4AF1-8CA3-B1B23943836D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0FF7-5EFD-4B1C-8FE1-C6829053E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99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4CD3A-D1F5-4AF1-8CA3-B1B23943836D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0FF7-5EFD-4B1C-8FE1-C6829053E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09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4CD3A-D1F5-4AF1-8CA3-B1B23943836D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0FF7-5EFD-4B1C-8FE1-C6829053E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909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4CD3A-D1F5-4AF1-8CA3-B1B23943836D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0FF7-5EFD-4B1C-8FE1-C6829053E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291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4CD3A-D1F5-4AF1-8CA3-B1B23943836D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0FF7-5EFD-4B1C-8FE1-C6829053E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531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4CD3A-D1F5-4AF1-8CA3-B1B23943836D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0FF7-5EFD-4B1C-8FE1-C6829053E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74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0FF7-5EFD-4B1C-8FE1-C6829053E0B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4CD3A-D1F5-4AF1-8CA3-B1B23943836D}" type="datetimeFigureOut">
              <a:rPr lang="en-US" smtClean="0"/>
              <a:t>10/29/2024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365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64CD3A-D1F5-4AF1-8CA3-B1B23943836D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810FF7-5EFD-4B1C-8FE1-C6829053E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981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91B76-4DA7-81EE-DCC6-4A110D45E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6052" y="1536670"/>
            <a:ext cx="7766936" cy="1646302"/>
          </a:xfrm>
        </p:spPr>
        <p:txBody>
          <a:bodyPr/>
          <a:lstStyle/>
          <a:p>
            <a:r>
              <a:rPr lang="en-US" dirty="0"/>
              <a:t>Encryption Strategies For SQL Server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99BCE2-4E5B-39E9-C40A-A0AC892A24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7937" y="3263360"/>
            <a:ext cx="7766936" cy="1096899"/>
          </a:xfrm>
        </p:spPr>
        <p:txBody>
          <a:bodyPr/>
          <a:lstStyle/>
          <a:p>
            <a:r>
              <a:rPr lang="en-US" dirty="0"/>
              <a:t>Eric Peterson</a:t>
            </a:r>
          </a:p>
          <a:p>
            <a:r>
              <a:rPr lang="en-US" dirty="0"/>
              <a:t>Peterson_eric_a@hotmail.com</a:t>
            </a:r>
          </a:p>
          <a:p>
            <a:endParaRPr lang="en-US" dirty="0"/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F85D09-542E-C23A-B3AC-0A7951937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09" y="5208555"/>
            <a:ext cx="1159566" cy="1264982"/>
          </a:xfrm>
          <a:prstGeom prst="rect">
            <a:avLst/>
          </a:prstGeom>
        </p:spPr>
      </p:pic>
      <p:pic>
        <p:nvPicPr>
          <p:cNvPr id="6" name="Picture 5" descr="A red sign with white text&#10;&#10;Description automatically generated">
            <a:extLst>
              <a:ext uri="{FF2B5EF4-FFF2-40B4-BE49-F238E27FC236}">
                <a16:creationId xmlns:a16="http://schemas.microsoft.com/office/drawing/2014/main" id="{C5094159-D17C-9CE6-91CF-9C9564AA6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844" y="5208555"/>
            <a:ext cx="949573" cy="1264982"/>
          </a:xfrm>
          <a:prstGeom prst="rect">
            <a:avLst/>
          </a:prstGeom>
        </p:spPr>
      </p:pic>
      <p:pic>
        <p:nvPicPr>
          <p:cNvPr id="7" name="Picture 6" descr="A blue background with white text and arrows&#10;&#10;Description automatically generated">
            <a:extLst>
              <a:ext uri="{FF2B5EF4-FFF2-40B4-BE49-F238E27FC236}">
                <a16:creationId xmlns:a16="http://schemas.microsoft.com/office/drawing/2014/main" id="{2AF34032-D9D1-FA7C-40CE-B3E7AF8516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596" y="5162472"/>
            <a:ext cx="4744808" cy="131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20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FE2BC-E74B-B450-7905-EE66CCD6B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50" y="113697"/>
            <a:ext cx="8596668" cy="1320800"/>
          </a:xfrm>
        </p:spPr>
        <p:txBody>
          <a:bodyPr>
            <a:normAutofit/>
          </a:bodyPr>
          <a:lstStyle/>
          <a:p>
            <a:r>
              <a:rPr lang="en-US" sz="4800" dirty="0"/>
              <a:t>How Encrypted Backups Work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F0172CEA-88F7-2984-5FF2-1AFCF442882C}"/>
              </a:ext>
            </a:extLst>
          </p:cNvPr>
          <p:cNvSpPr/>
          <p:nvPr/>
        </p:nvSpPr>
        <p:spPr>
          <a:xfrm>
            <a:off x="447472" y="1391054"/>
            <a:ext cx="3706239" cy="5466945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90E0B-71C4-56AE-7665-FF1E2B084B8E}"/>
              </a:ext>
            </a:extLst>
          </p:cNvPr>
          <p:cNvSpPr txBox="1"/>
          <p:nvPr/>
        </p:nvSpPr>
        <p:spPr>
          <a:xfrm>
            <a:off x="602750" y="1477940"/>
            <a:ext cx="3114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SQL Server 1</a:t>
            </a:r>
          </a:p>
        </p:txBody>
      </p:sp>
      <p:pic>
        <p:nvPicPr>
          <p:cNvPr id="6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A106046C-AE1C-87F7-7042-919726411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92455" y="1702186"/>
            <a:ext cx="416270" cy="1292765"/>
          </a:xfrm>
          <a:solidFill>
            <a:schemeClr val="accent6">
              <a:lumMod val="60000"/>
              <a:lumOff val="40000"/>
            </a:schemeClr>
          </a:solidFill>
        </p:spPr>
      </p:pic>
      <p:sp>
        <p:nvSpPr>
          <p:cNvPr id="7" name="Cylinder 6">
            <a:extLst>
              <a:ext uri="{FF2B5EF4-FFF2-40B4-BE49-F238E27FC236}">
                <a16:creationId xmlns:a16="http://schemas.microsoft.com/office/drawing/2014/main" id="{FE2EBA90-A8FE-14B5-27AE-8BD9E9837A65}"/>
              </a:ext>
            </a:extLst>
          </p:cNvPr>
          <p:cNvSpPr/>
          <p:nvPr/>
        </p:nvSpPr>
        <p:spPr>
          <a:xfrm>
            <a:off x="549168" y="3022164"/>
            <a:ext cx="1407168" cy="165001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7B77B795-63E6-9368-710E-EB07506E6080}"/>
              </a:ext>
            </a:extLst>
          </p:cNvPr>
          <p:cNvSpPr/>
          <p:nvPr/>
        </p:nvSpPr>
        <p:spPr>
          <a:xfrm>
            <a:off x="549168" y="4801152"/>
            <a:ext cx="1407168" cy="165001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Database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7540B4-3125-8308-8C1C-3DDDF6E6349F}"/>
              </a:ext>
            </a:extLst>
          </p:cNvPr>
          <p:cNvSpPr txBox="1"/>
          <p:nvPr/>
        </p:nvSpPr>
        <p:spPr>
          <a:xfrm>
            <a:off x="4419648" y="994554"/>
            <a:ext cx="7523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Backup Your Database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82775B-65A1-615A-6F34-964577C6E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640" y="3017133"/>
            <a:ext cx="1112810" cy="10193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3894C4-03A2-3D2E-BF33-97D88492095B}"/>
              </a:ext>
            </a:extLst>
          </p:cNvPr>
          <p:cNvSpPr txBox="1"/>
          <p:nvPr/>
        </p:nvSpPr>
        <p:spPr>
          <a:xfrm>
            <a:off x="4419648" y="4124526"/>
            <a:ext cx="752330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Backup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[Database1]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disk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'C:\Backups\Database1-2023-01-09_105500.BAK'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compression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ENCRYPTION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ALGORITHM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aes_256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	 SERVER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CERTIFICATE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/>
              <a:t>EncryptionCertificateBackup2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8" name="Flowchart: Document 17">
            <a:extLst>
              <a:ext uri="{FF2B5EF4-FFF2-40B4-BE49-F238E27FC236}">
                <a16:creationId xmlns:a16="http://schemas.microsoft.com/office/drawing/2014/main" id="{FFAEC869-C881-48D9-FB51-7C1529957179}"/>
              </a:ext>
            </a:extLst>
          </p:cNvPr>
          <p:cNvSpPr/>
          <p:nvPr/>
        </p:nvSpPr>
        <p:spPr>
          <a:xfrm>
            <a:off x="7154562" y="2140433"/>
            <a:ext cx="4434688" cy="2031324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415399-0E54-A583-AB51-8698439C599C}"/>
              </a:ext>
            </a:extLst>
          </p:cNvPr>
          <p:cNvGrpSpPr/>
          <p:nvPr/>
        </p:nvGrpSpPr>
        <p:grpSpPr>
          <a:xfrm>
            <a:off x="7327514" y="2233473"/>
            <a:ext cx="1244390" cy="1139899"/>
            <a:chOff x="7751329" y="2289101"/>
            <a:chExt cx="1244390" cy="11398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FA82C88-F385-51B5-21B4-0FE17A508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1329" y="2289101"/>
              <a:ext cx="1244390" cy="1139899"/>
            </a:xfrm>
            <a:prstGeom prst="rect">
              <a:avLst/>
            </a:prstGeom>
          </p:spPr>
        </p:pic>
        <p:pic>
          <p:nvPicPr>
            <p:cNvPr id="20" name="Content Placeholder 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5987817-4C2A-BEC2-8243-E26B7D001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240317" y="2385058"/>
              <a:ext cx="266412" cy="82736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</p:pic>
      </p:grpSp>
      <p:sp>
        <p:nvSpPr>
          <p:cNvPr id="9" name="Cylinder 8">
            <a:extLst>
              <a:ext uri="{FF2B5EF4-FFF2-40B4-BE49-F238E27FC236}">
                <a16:creationId xmlns:a16="http://schemas.microsoft.com/office/drawing/2014/main" id="{79D389ED-AA54-9228-5D07-921C9268A6E5}"/>
              </a:ext>
            </a:extLst>
          </p:cNvPr>
          <p:cNvSpPr/>
          <p:nvPr/>
        </p:nvSpPr>
        <p:spPr>
          <a:xfrm>
            <a:off x="9989246" y="2640590"/>
            <a:ext cx="1579656" cy="112152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Encrypted Backup Database 2</a:t>
            </a:r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6A342153-32DA-8803-5945-44F382FA498F}"/>
              </a:ext>
            </a:extLst>
          </p:cNvPr>
          <p:cNvSpPr/>
          <p:nvPr/>
        </p:nvSpPr>
        <p:spPr>
          <a:xfrm>
            <a:off x="9199418" y="2288323"/>
            <a:ext cx="1579656" cy="112152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Encrypted Backup Database 1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EDC9EAB-CD71-3F3C-D8B0-9F8A2A340738}"/>
              </a:ext>
            </a:extLst>
          </p:cNvPr>
          <p:cNvSpPr/>
          <p:nvPr/>
        </p:nvSpPr>
        <p:spPr>
          <a:xfrm>
            <a:off x="1926249" y="3068515"/>
            <a:ext cx="867055" cy="5798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AD61524-81EF-E92A-0CA6-6EFA3D3CB592}"/>
              </a:ext>
            </a:extLst>
          </p:cNvPr>
          <p:cNvSpPr/>
          <p:nvPr/>
        </p:nvSpPr>
        <p:spPr>
          <a:xfrm>
            <a:off x="3793450" y="3387974"/>
            <a:ext cx="6345365" cy="5798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D7A39D4-8CF0-2D0D-56DC-ECBAD7FF613D}"/>
              </a:ext>
            </a:extLst>
          </p:cNvPr>
          <p:cNvSpPr/>
          <p:nvPr/>
        </p:nvSpPr>
        <p:spPr>
          <a:xfrm>
            <a:off x="3793450" y="2904587"/>
            <a:ext cx="5754718" cy="61523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504416A-71B4-C59A-B7D7-AB550A373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157" y="3241700"/>
            <a:ext cx="412976" cy="26334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E3CA5D6-1983-4FF3-4AF5-BE1ECCCFF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0929" y="3478606"/>
            <a:ext cx="477418" cy="33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03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9" grpId="0" animBg="1"/>
      <p:bldP spid="3" grpId="0" animBg="1"/>
      <p:bldP spid="11" grpId="0" animBg="1"/>
      <p:bldP spid="13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FE2BC-E74B-B450-7905-EE66CCD6B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50" y="113697"/>
            <a:ext cx="8596668" cy="1320800"/>
          </a:xfrm>
        </p:spPr>
        <p:txBody>
          <a:bodyPr>
            <a:normAutofit/>
          </a:bodyPr>
          <a:lstStyle/>
          <a:p>
            <a:r>
              <a:rPr lang="en-US" sz="4800" dirty="0"/>
              <a:t>How Encrypted Backups Work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F0172CEA-88F7-2984-5FF2-1AFCF442882C}"/>
              </a:ext>
            </a:extLst>
          </p:cNvPr>
          <p:cNvSpPr/>
          <p:nvPr/>
        </p:nvSpPr>
        <p:spPr>
          <a:xfrm>
            <a:off x="447472" y="1391054"/>
            <a:ext cx="3706239" cy="5466945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90E0B-71C4-56AE-7665-FF1E2B084B8E}"/>
              </a:ext>
            </a:extLst>
          </p:cNvPr>
          <p:cNvSpPr txBox="1"/>
          <p:nvPr/>
        </p:nvSpPr>
        <p:spPr>
          <a:xfrm>
            <a:off x="602750" y="1477940"/>
            <a:ext cx="3114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SQL Server 1</a:t>
            </a:r>
          </a:p>
        </p:txBody>
      </p:sp>
      <p:pic>
        <p:nvPicPr>
          <p:cNvPr id="6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A106046C-AE1C-87F7-7042-919726411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92455" y="1702186"/>
            <a:ext cx="416270" cy="1292765"/>
          </a:xfrm>
          <a:solidFill>
            <a:schemeClr val="accent6">
              <a:lumMod val="60000"/>
              <a:lumOff val="40000"/>
            </a:schemeClr>
          </a:solidFill>
        </p:spPr>
      </p:pic>
      <p:sp>
        <p:nvSpPr>
          <p:cNvPr id="7" name="Cylinder 6">
            <a:extLst>
              <a:ext uri="{FF2B5EF4-FFF2-40B4-BE49-F238E27FC236}">
                <a16:creationId xmlns:a16="http://schemas.microsoft.com/office/drawing/2014/main" id="{FE2EBA90-A8FE-14B5-27AE-8BD9E9837A65}"/>
              </a:ext>
            </a:extLst>
          </p:cNvPr>
          <p:cNvSpPr/>
          <p:nvPr/>
        </p:nvSpPr>
        <p:spPr>
          <a:xfrm>
            <a:off x="549168" y="3022164"/>
            <a:ext cx="1407168" cy="165001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7B77B795-63E6-9368-710E-EB07506E6080}"/>
              </a:ext>
            </a:extLst>
          </p:cNvPr>
          <p:cNvSpPr/>
          <p:nvPr/>
        </p:nvSpPr>
        <p:spPr>
          <a:xfrm>
            <a:off x="549168" y="4801152"/>
            <a:ext cx="1407168" cy="165001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Database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7540B4-3125-8308-8C1C-3DDDF6E6349F}"/>
              </a:ext>
            </a:extLst>
          </p:cNvPr>
          <p:cNvSpPr txBox="1"/>
          <p:nvPr/>
        </p:nvSpPr>
        <p:spPr>
          <a:xfrm>
            <a:off x="4419648" y="994554"/>
            <a:ext cx="7523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Restore Your Databases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82775B-65A1-615A-6F34-964577C6E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640" y="3017133"/>
            <a:ext cx="1112810" cy="10193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3894C4-03A2-3D2E-BF33-97D88492095B}"/>
              </a:ext>
            </a:extLst>
          </p:cNvPr>
          <p:cNvSpPr txBox="1"/>
          <p:nvPr/>
        </p:nvSpPr>
        <p:spPr>
          <a:xfrm>
            <a:off x="4419648" y="3905676"/>
            <a:ext cx="777235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Restore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[Database1]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disk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'c:\Backups\Database1-2023-01-09_105500.BAK’</a:t>
            </a:r>
          </a:p>
          <a:p>
            <a:pPr lvl="0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RECOVERY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endParaRPr lang="en-US" dirty="0"/>
          </a:p>
        </p:txBody>
      </p:sp>
      <p:sp>
        <p:nvSpPr>
          <p:cNvPr id="18" name="Flowchart: Document 17">
            <a:extLst>
              <a:ext uri="{FF2B5EF4-FFF2-40B4-BE49-F238E27FC236}">
                <a16:creationId xmlns:a16="http://schemas.microsoft.com/office/drawing/2014/main" id="{FFAEC869-C881-48D9-FB51-7C1529957179}"/>
              </a:ext>
            </a:extLst>
          </p:cNvPr>
          <p:cNvSpPr/>
          <p:nvPr/>
        </p:nvSpPr>
        <p:spPr>
          <a:xfrm>
            <a:off x="7154562" y="2140433"/>
            <a:ext cx="4434688" cy="2031324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415399-0E54-A583-AB51-8698439C599C}"/>
              </a:ext>
            </a:extLst>
          </p:cNvPr>
          <p:cNvGrpSpPr/>
          <p:nvPr/>
        </p:nvGrpSpPr>
        <p:grpSpPr>
          <a:xfrm>
            <a:off x="7751329" y="2289101"/>
            <a:ext cx="1244390" cy="1139899"/>
            <a:chOff x="7751329" y="2289101"/>
            <a:chExt cx="1244390" cy="11398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FA82C88-F385-51B5-21B4-0FE17A508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1329" y="2289101"/>
              <a:ext cx="1244390" cy="1139899"/>
            </a:xfrm>
            <a:prstGeom prst="rect">
              <a:avLst/>
            </a:prstGeom>
          </p:spPr>
        </p:pic>
        <p:pic>
          <p:nvPicPr>
            <p:cNvPr id="20" name="Content Placeholder 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5987817-4C2A-BEC2-8243-E26B7D001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240317" y="2385058"/>
              <a:ext cx="266412" cy="82736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</p:pic>
      </p:grpSp>
      <p:sp>
        <p:nvSpPr>
          <p:cNvPr id="9" name="Cylinder 8">
            <a:extLst>
              <a:ext uri="{FF2B5EF4-FFF2-40B4-BE49-F238E27FC236}">
                <a16:creationId xmlns:a16="http://schemas.microsoft.com/office/drawing/2014/main" id="{79D389ED-AA54-9228-5D07-921C9268A6E5}"/>
              </a:ext>
            </a:extLst>
          </p:cNvPr>
          <p:cNvSpPr/>
          <p:nvPr/>
        </p:nvSpPr>
        <p:spPr>
          <a:xfrm>
            <a:off x="9989246" y="2640590"/>
            <a:ext cx="1579656" cy="112152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Encrypted Database 2 Backup</a:t>
            </a:r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6A342153-32DA-8803-5945-44F382FA498F}"/>
              </a:ext>
            </a:extLst>
          </p:cNvPr>
          <p:cNvSpPr/>
          <p:nvPr/>
        </p:nvSpPr>
        <p:spPr>
          <a:xfrm>
            <a:off x="9199418" y="2248391"/>
            <a:ext cx="1579656" cy="112152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Encrypted Database 1 Backup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EDC9EAB-CD71-3F3C-D8B0-9F8A2A340738}"/>
              </a:ext>
            </a:extLst>
          </p:cNvPr>
          <p:cNvSpPr/>
          <p:nvPr/>
        </p:nvSpPr>
        <p:spPr>
          <a:xfrm rot="10800000">
            <a:off x="1926249" y="3068515"/>
            <a:ext cx="867055" cy="5798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8165FC4-5EBC-1B31-486A-47B49ACDABF8}"/>
              </a:ext>
            </a:extLst>
          </p:cNvPr>
          <p:cNvSpPr/>
          <p:nvPr/>
        </p:nvSpPr>
        <p:spPr>
          <a:xfrm rot="7832751">
            <a:off x="1609587" y="4204763"/>
            <a:ext cx="1362025" cy="64117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AD61524-81EF-E92A-0CA6-6EFA3D3CB592}"/>
              </a:ext>
            </a:extLst>
          </p:cNvPr>
          <p:cNvSpPr/>
          <p:nvPr/>
        </p:nvSpPr>
        <p:spPr>
          <a:xfrm rot="10800000">
            <a:off x="3793450" y="3387974"/>
            <a:ext cx="6345365" cy="5798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D7A39D4-8CF0-2D0D-56DC-ECBAD7FF613D}"/>
              </a:ext>
            </a:extLst>
          </p:cNvPr>
          <p:cNvSpPr/>
          <p:nvPr/>
        </p:nvSpPr>
        <p:spPr>
          <a:xfrm rot="10800000">
            <a:off x="3793450" y="2904587"/>
            <a:ext cx="5754718" cy="61523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26C381F-4DBA-2D51-DCB9-E2920CCA0A58}"/>
              </a:ext>
            </a:extLst>
          </p:cNvPr>
          <p:cNvSpPr txBox="1">
            <a:spLocks/>
          </p:cNvSpPr>
          <p:nvPr/>
        </p:nvSpPr>
        <p:spPr>
          <a:xfrm>
            <a:off x="4445576" y="5294198"/>
            <a:ext cx="7670224" cy="1563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Because the certificate exists, the restore works!</a:t>
            </a:r>
          </a:p>
          <a:p>
            <a:r>
              <a:rPr lang="en-US" sz="2400" dirty="0"/>
              <a:t>If you have a Passworded certificate, you have to supply the PW </a:t>
            </a:r>
            <a:r>
              <a:rPr lang="en-US" sz="2400"/>
              <a:t>when restoring.   </a:t>
            </a:r>
            <a:endParaRPr lang="en-US" sz="24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5DCE378-BF1E-2885-DC11-81BBAEC96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045" y="3189959"/>
            <a:ext cx="412976" cy="26334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96AD65-224B-C078-34DA-40842C51DD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526" y="3454790"/>
            <a:ext cx="477418" cy="33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76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/>
      <p:bldP spid="11" grpId="0" animBg="1"/>
      <p:bldP spid="12" grpId="0" animBg="1"/>
      <p:bldP spid="13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FE2BC-E74B-B450-7905-EE66CCD6B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50" y="113697"/>
            <a:ext cx="8596668" cy="1320800"/>
          </a:xfrm>
        </p:spPr>
        <p:txBody>
          <a:bodyPr>
            <a:normAutofit/>
          </a:bodyPr>
          <a:lstStyle/>
          <a:p>
            <a:r>
              <a:rPr lang="en-US" sz="4800" dirty="0"/>
              <a:t>How Encrypted Backups Work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F0172CEA-88F7-2984-5FF2-1AFCF442882C}"/>
              </a:ext>
            </a:extLst>
          </p:cNvPr>
          <p:cNvSpPr/>
          <p:nvPr/>
        </p:nvSpPr>
        <p:spPr>
          <a:xfrm>
            <a:off x="447472" y="1391054"/>
            <a:ext cx="3706239" cy="5466945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90E0B-71C4-56AE-7665-FF1E2B084B8E}"/>
              </a:ext>
            </a:extLst>
          </p:cNvPr>
          <p:cNvSpPr txBox="1"/>
          <p:nvPr/>
        </p:nvSpPr>
        <p:spPr>
          <a:xfrm>
            <a:off x="602750" y="1477940"/>
            <a:ext cx="3114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SQL Server 1</a:t>
            </a:r>
          </a:p>
        </p:txBody>
      </p:sp>
      <p:pic>
        <p:nvPicPr>
          <p:cNvPr id="6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A106046C-AE1C-87F7-7042-919726411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92455" y="1702186"/>
            <a:ext cx="416270" cy="1292765"/>
          </a:xfrm>
          <a:solidFill>
            <a:schemeClr val="accent6">
              <a:lumMod val="60000"/>
              <a:lumOff val="40000"/>
            </a:schemeClr>
          </a:solidFill>
        </p:spPr>
      </p:pic>
      <p:sp>
        <p:nvSpPr>
          <p:cNvPr id="7" name="Cylinder 6">
            <a:extLst>
              <a:ext uri="{FF2B5EF4-FFF2-40B4-BE49-F238E27FC236}">
                <a16:creationId xmlns:a16="http://schemas.microsoft.com/office/drawing/2014/main" id="{FE2EBA90-A8FE-14B5-27AE-8BD9E9837A65}"/>
              </a:ext>
            </a:extLst>
          </p:cNvPr>
          <p:cNvSpPr/>
          <p:nvPr/>
        </p:nvSpPr>
        <p:spPr>
          <a:xfrm>
            <a:off x="549168" y="3022164"/>
            <a:ext cx="1407168" cy="165001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7B77B795-63E6-9368-710E-EB07506E6080}"/>
              </a:ext>
            </a:extLst>
          </p:cNvPr>
          <p:cNvSpPr/>
          <p:nvPr/>
        </p:nvSpPr>
        <p:spPr>
          <a:xfrm>
            <a:off x="549168" y="4801152"/>
            <a:ext cx="1407168" cy="165001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Database 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82775B-65A1-615A-6F34-964577C6E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640" y="3017133"/>
            <a:ext cx="1112810" cy="1019368"/>
          </a:xfrm>
          <a:prstGeom prst="rect">
            <a:avLst/>
          </a:prstGeom>
        </p:spPr>
      </p:pic>
      <p:sp>
        <p:nvSpPr>
          <p:cNvPr id="18" name="Flowchart: Document 17">
            <a:extLst>
              <a:ext uri="{FF2B5EF4-FFF2-40B4-BE49-F238E27FC236}">
                <a16:creationId xmlns:a16="http://schemas.microsoft.com/office/drawing/2014/main" id="{FFAEC869-C881-48D9-FB51-7C1529957179}"/>
              </a:ext>
            </a:extLst>
          </p:cNvPr>
          <p:cNvSpPr/>
          <p:nvPr/>
        </p:nvSpPr>
        <p:spPr>
          <a:xfrm>
            <a:off x="7154562" y="2140433"/>
            <a:ext cx="4434688" cy="2031324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415399-0E54-A583-AB51-8698439C599C}"/>
              </a:ext>
            </a:extLst>
          </p:cNvPr>
          <p:cNvGrpSpPr/>
          <p:nvPr/>
        </p:nvGrpSpPr>
        <p:grpSpPr>
          <a:xfrm>
            <a:off x="7751329" y="2289101"/>
            <a:ext cx="1244390" cy="1139899"/>
            <a:chOff x="7751329" y="2289101"/>
            <a:chExt cx="1244390" cy="11398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FA82C88-F385-51B5-21B4-0FE17A508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1329" y="2289101"/>
              <a:ext cx="1244390" cy="1139899"/>
            </a:xfrm>
            <a:prstGeom prst="rect">
              <a:avLst/>
            </a:prstGeom>
          </p:spPr>
        </p:pic>
        <p:pic>
          <p:nvPicPr>
            <p:cNvPr id="20" name="Content Placeholder 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5987817-4C2A-BEC2-8243-E26B7D001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240317" y="2385058"/>
              <a:ext cx="266412" cy="82736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</p:pic>
      </p:grpSp>
      <p:sp>
        <p:nvSpPr>
          <p:cNvPr id="9" name="Cylinder 8">
            <a:extLst>
              <a:ext uri="{FF2B5EF4-FFF2-40B4-BE49-F238E27FC236}">
                <a16:creationId xmlns:a16="http://schemas.microsoft.com/office/drawing/2014/main" id="{79D389ED-AA54-9228-5D07-921C9268A6E5}"/>
              </a:ext>
            </a:extLst>
          </p:cNvPr>
          <p:cNvSpPr/>
          <p:nvPr/>
        </p:nvSpPr>
        <p:spPr>
          <a:xfrm>
            <a:off x="9989246" y="2640590"/>
            <a:ext cx="1579656" cy="112152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Encrypted Database 2 Backup</a:t>
            </a:r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6A342153-32DA-8803-5945-44F382FA498F}"/>
              </a:ext>
            </a:extLst>
          </p:cNvPr>
          <p:cNvSpPr/>
          <p:nvPr/>
        </p:nvSpPr>
        <p:spPr>
          <a:xfrm>
            <a:off x="9199418" y="2248391"/>
            <a:ext cx="1579656" cy="112152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Encrypted Database 1 Backup</a:t>
            </a:r>
          </a:p>
        </p:txBody>
      </p:sp>
      <p:sp>
        <p:nvSpPr>
          <p:cNvPr id="16" name="Explosion: 8 Points 15">
            <a:extLst>
              <a:ext uri="{FF2B5EF4-FFF2-40B4-BE49-F238E27FC236}">
                <a16:creationId xmlns:a16="http://schemas.microsoft.com/office/drawing/2014/main" id="{276FF8B4-5C88-E246-EF0B-6FE5D01B0D8E}"/>
              </a:ext>
            </a:extLst>
          </p:cNvPr>
          <p:cNvSpPr/>
          <p:nvPr/>
        </p:nvSpPr>
        <p:spPr>
          <a:xfrm>
            <a:off x="263046" y="1064712"/>
            <a:ext cx="5273457" cy="5679591"/>
          </a:xfrm>
          <a:prstGeom prst="irregularSeal1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rgbClr val="FF0000"/>
                </a:solidFill>
              </a:rPr>
              <a:t>$#1T</a:t>
            </a:r>
          </a:p>
          <a:p>
            <a:pPr algn="ctr"/>
            <a:r>
              <a:rPr lang="en-US" sz="4800" dirty="0">
                <a:solidFill>
                  <a:srgbClr val="FF0000"/>
                </a:solidFill>
              </a:rPr>
              <a:t>Happens</a:t>
            </a:r>
          </a:p>
        </p:txBody>
      </p:sp>
    </p:spTree>
    <p:extLst>
      <p:ext uri="{BB962C8B-B14F-4D97-AF65-F5344CB8AC3E}">
        <p14:creationId xmlns:p14="http://schemas.microsoft.com/office/powerpoint/2010/main" val="349777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FE2BC-E74B-B450-7905-EE66CCD6B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50" y="113697"/>
            <a:ext cx="8596668" cy="1320800"/>
          </a:xfrm>
        </p:spPr>
        <p:txBody>
          <a:bodyPr>
            <a:normAutofit/>
          </a:bodyPr>
          <a:lstStyle/>
          <a:p>
            <a:r>
              <a:rPr lang="en-US" sz="4800" dirty="0"/>
              <a:t>How Encrypted Backups Work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F0172CEA-88F7-2984-5FF2-1AFCF442882C}"/>
              </a:ext>
            </a:extLst>
          </p:cNvPr>
          <p:cNvSpPr/>
          <p:nvPr/>
        </p:nvSpPr>
        <p:spPr>
          <a:xfrm>
            <a:off x="447472" y="1391054"/>
            <a:ext cx="3706239" cy="5466945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90E0B-71C4-56AE-7665-FF1E2B084B8E}"/>
              </a:ext>
            </a:extLst>
          </p:cNvPr>
          <p:cNvSpPr txBox="1"/>
          <p:nvPr/>
        </p:nvSpPr>
        <p:spPr>
          <a:xfrm>
            <a:off x="602750" y="1477940"/>
            <a:ext cx="3114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SQL Server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7540B4-3125-8308-8C1C-3DDDF6E6349F}"/>
              </a:ext>
            </a:extLst>
          </p:cNvPr>
          <p:cNvSpPr txBox="1"/>
          <p:nvPr/>
        </p:nvSpPr>
        <p:spPr>
          <a:xfrm>
            <a:off x="4419648" y="994554"/>
            <a:ext cx="7523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Rebuild Your SQL Server</a:t>
            </a:r>
          </a:p>
        </p:txBody>
      </p:sp>
      <p:sp>
        <p:nvSpPr>
          <p:cNvPr id="18" name="Flowchart: Document 17">
            <a:extLst>
              <a:ext uri="{FF2B5EF4-FFF2-40B4-BE49-F238E27FC236}">
                <a16:creationId xmlns:a16="http://schemas.microsoft.com/office/drawing/2014/main" id="{FFAEC869-C881-48D9-FB51-7C1529957179}"/>
              </a:ext>
            </a:extLst>
          </p:cNvPr>
          <p:cNvSpPr/>
          <p:nvPr/>
        </p:nvSpPr>
        <p:spPr>
          <a:xfrm>
            <a:off x="7154562" y="2140433"/>
            <a:ext cx="4434688" cy="2031324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415399-0E54-A583-AB51-8698439C599C}"/>
              </a:ext>
            </a:extLst>
          </p:cNvPr>
          <p:cNvGrpSpPr/>
          <p:nvPr/>
        </p:nvGrpSpPr>
        <p:grpSpPr>
          <a:xfrm>
            <a:off x="7751329" y="2289101"/>
            <a:ext cx="1244390" cy="1139899"/>
            <a:chOff x="7751329" y="2289101"/>
            <a:chExt cx="1244390" cy="11398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FA82C88-F385-51B5-21B4-0FE17A508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1329" y="2289101"/>
              <a:ext cx="1244390" cy="1139899"/>
            </a:xfrm>
            <a:prstGeom prst="rect">
              <a:avLst/>
            </a:prstGeom>
          </p:spPr>
        </p:pic>
        <p:pic>
          <p:nvPicPr>
            <p:cNvPr id="20" name="Content Placeholder 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5987817-4C2A-BEC2-8243-E26B7D001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240317" y="2385058"/>
              <a:ext cx="266412" cy="82736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</p:pic>
      </p:grpSp>
      <p:sp>
        <p:nvSpPr>
          <p:cNvPr id="9" name="Cylinder 8">
            <a:extLst>
              <a:ext uri="{FF2B5EF4-FFF2-40B4-BE49-F238E27FC236}">
                <a16:creationId xmlns:a16="http://schemas.microsoft.com/office/drawing/2014/main" id="{79D389ED-AA54-9228-5D07-921C9268A6E5}"/>
              </a:ext>
            </a:extLst>
          </p:cNvPr>
          <p:cNvSpPr/>
          <p:nvPr/>
        </p:nvSpPr>
        <p:spPr>
          <a:xfrm>
            <a:off x="9989246" y="2640590"/>
            <a:ext cx="1579656" cy="112152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Encrypted Database 2 Backup</a:t>
            </a:r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6A342153-32DA-8803-5945-44F382FA498F}"/>
              </a:ext>
            </a:extLst>
          </p:cNvPr>
          <p:cNvSpPr/>
          <p:nvPr/>
        </p:nvSpPr>
        <p:spPr>
          <a:xfrm>
            <a:off x="9199418" y="2248391"/>
            <a:ext cx="1579656" cy="112152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Encrypted Database 1 Backup</a:t>
            </a:r>
          </a:p>
        </p:txBody>
      </p:sp>
    </p:spTree>
    <p:extLst>
      <p:ext uri="{BB962C8B-B14F-4D97-AF65-F5344CB8AC3E}">
        <p14:creationId xmlns:p14="http://schemas.microsoft.com/office/powerpoint/2010/main" val="191078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FE2BC-E74B-B450-7905-EE66CCD6B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50" y="113697"/>
            <a:ext cx="8596668" cy="1320800"/>
          </a:xfrm>
        </p:spPr>
        <p:txBody>
          <a:bodyPr>
            <a:normAutofit/>
          </a:bodyPr>
          <a:lstStyle/>
          <a:p>
            <a:r>
              <a:rPr lang="en-US" sz="4800" dirty="0"/>
              <a:t>How Encrypted Backups Work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F0172CEA-88F7-2984-5FF2-1AFCF442882C}"/>
              </a:ext>
            </a:extLst>
          </p:cNvPr>
          <p:cNvSpPr/>
          <p:nvPr/>
        </p:nvSpPr>
        <p:spPr>
          <a:xfrm>
            <a:off x="447472" y="1391054"/>
            <a:ext cx="3706239" cy="5466945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90E0B-71C4-56AE-7665-FF1E2B084B8E}"/>
              </a:ext>
            </a:extLst>
          </p:cNvPr>
          <p:cNvSpPr txBox="1"/>
          <p:nvPr/>
        </p:nvSpPr>
        <p:spPr>
          <a:xfrm>
            <a:off x="602750" y="1477940"/>
            <a:ext cx="3114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SQL Server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7540B4-3125-8308-8C1C-3DDDF6E6349F}"/>
              </a:ext>
            </a:extLst>
          </p:cNvPr>
          <p:cNvSpPr txBox="1"/>
          <p:nvPr/>
        </p:nvSpPr>
        <p:spPr>
          <a:xfrm>
            <a:off x="4419648" y="994554"/>
            <a:ext cx="7523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Restore Database?</a:t>
            </a:r>
          </a:p>
        </p:txBody>
      </p:sp>
      <p:sp>
        <p:nvSpPr>
          <p:cNvPr id="18" name="Flowchart: Document 17">
            <a:extLst>
              <a:ext uri="{FF2B5EF4-FFF2-40B4-BE49-F238E27FC236}">
                <a16:creationId xmlns:a16="http://schemas.microsoft.com/office/drawing/2014/main" id="{FFAEC869-C881-48D9-FB51-7C1529957179}"/>
              </a:ext>
            </a:extLst>
          </p:cNvPr>
          <p:cNvSpPr/>
          <p:nvPr/>
        </p:nvSpPr>
        <p:spPr>
          <a:xfrm>
            <a:off x="7154562" y="2140433"/>
            <a:ext cx="4434688" cy="2031324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415399-0E54-A583-AB51-8698439C599C}"/>
              </a:ext>
            </a:extLst>
          </p:cNvPr>
          <p:cNvGrpSpPr/>
          <p:nvPr/>
        </p:nvGrpSpPr>
        <p:grpSpPr>
          <a:xfrm>
            <a:off x="7751329" y="2289101"/>
            <a:ext cx="1244390" cy="1139899"/>
            <a:chOff x="7751329" y="2289101"/>
            <a:chExt cx="1244390" cy="11398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FA82C88-F385-51B5-21B4-0FE17A508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1329" y="2289101"/>
              <a:ext cx="1244390" cy="1139899"/>
            </a:xfrm>
            <a:prstGeom prst="rect">
              <a:avLst/>
            </a:prstGeom>
          </p:spPr>
        </p:pic>
        <p:pic>
          <p:nvPicPr>
            <p:cNvPr id="20" name="Content Placeholder 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5987817-4C2A-BEC2-8243-E26B7D001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240317" y="2385058"/>
              <a:ext cx="266412" cy="82736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</p:pic>
      </p:grpSp>
      <p:sp>
        <p:nvSpPr>
          <p:cNvPr id="9" name="Cylinder 8">
            <a:extLst>
              <a:ext uri="{FF2B5EF4-FFF2-40B4-BE49-F238E27FC236}">
                <a16:creationId xmlns:a16="http://schemas.microsoft.com/office/drawing/2014/main" id="{79D389ED-AA54-9228-5D07-921C9268A6E5}"/>
              </a:ext>
            </a:extLst>
          </p:cNvPr>
          <p:cNvSpPr/>
          <p:nvPr/>
        </p:nvSpPr>
        <p:spPr>
          <a:xfrm>
            <a:off x="9989246" y="2640590"/>
            <a:ext cx="1579656" cy="112152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Encrypted Database 2 Backup</a:t>
            </a:r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6A342153-32DA-8803-5945-44F382FA498F}"/>
              </a:ext>
            </a:extLst>
          </p:cNvPr>
          <p:cNvSpPr/>
          <p:nvPr/>
        </p:nvSpPr>
        <p:spPr>
          <a:xfrm>
            <a:off x="9199418" y="2248391"/>
            <a:ext cx="1579656" cy="112152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Encrypted Database 1 Backup</a:t>
            </a:r>
          </a:p>
        </p:txBody>
      </p:sp>
      <p:sp>
        <p:nvSpPr>
          <p:cNvPr id="7" name="Explosion: 14 Points 6">
            <a:extLst>
              <a:ext uri="{FF2B5EF4-FFF2-40B4-BE49-F238E27FC236}">
                <a16:creationId xmlns:a16="http://schemas.microsoft.com/office/drawing/2014/main" id="{FD01EF07-79A7-43E4-66F9-279684BAE147}"/>
              </a:ext>
            </a:extLst>
          </p:cNvPr>
          <p:cNvSpPr/>
          <p:nvPr/>
        </p:nvSpPr>
        <p:spPr>
          <a:xfrm>
            <a:off x="927201" y="2505795"/>
            <a:ext cx="3179210" cy="3331924"/>
          </a:xfrm>
          <a:prstGeom prst="irregularSeal2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Cannot Restore an Encrypted Backup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1FB7585-115E-C5FB-015A-647F87F0B9A2}"/>
              </a:ext>
            </a:extLst>
          </p:cNvPr>
          <p:cNvSpPr/>
          <p:nvPr/>
        </p:nvSpPr>
        <p:spPr>
          <a:xfrm rot="10800000">
            <a:off x="5381262" y="3310817"/>
            <a:ext cx="4506133" cy="61523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AC4F66-55FC-B7CB-F1CA-685DC3D38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995" y="2417036"/>
            <a:ext cx="1052630" cy="802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A929DF-5F2B-2EC2-6BAB-CD7A70D20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4377" y="3195241"/>
            <a:ext cx="1216885" cy="85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7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FE2BC-E74B-B450-7905-EE66CCD6B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50" y="113697"/>
            <a:ext cx="8596668" cy="1320800"/>
          </a:xfrm>
        </p:spPr>
        <p:txBody>
          <a:bodyPr>
            <a:normAutofit/>
          </a:bodyPr>
          <a:lstStyle/>
          <a:p>
            <a:r>
              <a:rPr lang="en-US" sz="4800" dirty="0"/>
              <a:t>How Encrypted Backups Work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F0172CEA-88F7-2984-5FF2-1AFCF442882C}"/>
              </a:ext>
            </a:extLst>
          </p:cNvPr>
          <p:cNvSpPr/>
          <p:nvPr/>
        </p:nvSpPr>
        <p:spPr>
          <a:xfrm>
            <a:off x="447472" y="1391054"/>
            <a:ext cx="3706239" cy="5466945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90E0B-71C4-56AE-7665-FF1E2B084B8E}"/>
              </a:ext>
            </a:extLst>
          </p:cNvPr>
          <p:cNvSpPr txBox="1"/>
          <p:nvPr/>
        </p:nvSpPr>
        <p:spPr>
          <a:xfrm>
            <a:off x="602750" y="1477940"/>
            <a:ext cx="3114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SQL Server 1</a:t>
            </a:r>
          </a:p>
        </p:txBody>
      </p:sp>
      <p:pic>
        <p:nvPicPr>
          <p:cNvPr id="6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A106046C-AE1C-87F7-7042-919726411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92455" y="1702186"/>
            <a:ext cx="416270" cy="1292765"/>
          </a:xfrm>
          <a:solidFill>
            <a:schemeClr val="accent6">
              <a:lumMod val="60000"/>
              <a:lumOff val="40000"/>
            </a:schemeClr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7540B4-3125-8308-8C1C-3DDDF6E6349F}"/>
              </a:ext>
            </a:extLst>
          </p:cNvPr>
          <p:cNvSpPr txBox="1"/>
          <p:nvPr/>
        </p:nvSpPr>
        <p:spPr>
          <a:xfrm>
            <a:off x="4419648" y="994554"/>
            <a:ext cx="7523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Recreate Master Key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3894C4-03A2-3D2E-BF33-97D88492095B}"/>
              </a:ext>
            </a:extLst>
          </p:cNvPr>
          <p:cNvSpPr txBox="1"/>
          <p:nvPr/>
        </p:nvSpPr>
        <p:spPr>
          <a:xfrm>
            <a:off x="4419648" y="4124526"/>
            <a:ext cx="75233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MASTER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 ENCRYPTION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PASSWORD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        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'T0t0, I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Dont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Th!nk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WE @re in Kansas anymore!'</a:t>
            </a:r>
            <a:r>
              <a:rPr lang="en-US" dirty="0"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Flowchart: Document 17">
            <a:extLst>
              <a:ext uri="{FF2B5EF4-FFF2-40B4-BE49-F238E27FC236}">
                <a16:creationId xmlns:a16="http://schemas.microsoft.com/office/drawing/2014/main" id="{FFAEC869-C881-48D9-FB51-7C1529957179}"/>
              </a:ext>
            </a:extLst>
          </p:cNvPr>
          <p:cNvSpPr/>
          <p:nvPr/>
        </p:nvSpPr>
        <p:spPr>
          <a:xfrm>
            <a:off x="7154562" y="2140433"/>
            <a:ext cx="4434688" cy="2031324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415399-0E54-A583-AB51-8698439C599C}"/>
              </a:ext>
            </a:extLst>
          </p:cNvPr>
          <p:cNvGrpSpPr/>
          <p:nvPr/>
        </p:nvGrpSpPr>
        <p:grpSpPr>
          <a:xfrm>
            <a:off x="7751329" y="2289101"/>
            <a:ext cx="1244390" cy="1139899"/>
            <a:chOff x="7751329" y="2289101"/>
            <a:chExt cx="1244390" cy="11398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FA82C88-F385-51B5-21B4-0FE17A508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1329" y="2289101"/>
              <a:ext cx="1244390" cy="1139899"/>
            </a:xfrm>
            <a:prstGeom prst="rect">
              <a:avLst/>
            </a:prstGeom>
          </p:spPr>
        </p:pic>
        <p:pic>
          <p:nvPicPr>
            <p:cNvPr id="20" name="Content Placeholder 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5987817-4C2A-BEC2-8243-E26B7D001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240317" y="2385058"/>
              <a:ext cx="266412" cy="82736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</p:pic>
      </p:grpSp>
      <p:sp>
        <p:nvSpPr>
          <p:cNvPr id="9" name="Cylinder 8">
            <a:extLst>
              <a:ext uri="{FF2B5EF4-FFF2-40B4-BE49-F238E27FC236}">
                <a16:creationId xmlns:a16="http://schemas.microsoft.com/office/drawing/2014/main" id="{79D389ED-AA54-9228-5D07-921C9268A6E5}"/>
              </a:ext>
            </a:extLst>
          </p:cNvPr>
          <p:cNvSpPr/>
          <p:nvPr/>
        </p:nvSpPr>
        <p:spPr>
          <a:xfrm>
            <a:off x="9989246" y="2640590"/>
            <a:ext cx="1579656" cy="112152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Encrypted Database 2 Backup</a:t>
            </a:r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6A342153-32DA-8803-5945-44F382FA498F}"/>
              </a:ext>
            </a:extLst>
          </p:cNvPr>
          <p:cNvSpPr/>
          <p:nvPr/>
        </p:nvSpPr>
        <p:spPr>
          <a:xfrm>
            <a:off x="9199418" y="2248391"/>
            <a:ext cx="1579656" cy="112152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Encrypted Database 1 Backup</a:t>
            </a:r>
          </a:p>
        </p:txBody>
      </p:sp>
    </p:spTree>
    <p:extLst>
      <p:ext uri="{BB962C8B-B14F-4D97-AF65-F5344CB8AC3E}">
        <p14:creationId xmlns:p14="http://schemas.microsoft.com/office/powerpoint/2010/main" val="33494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FE2BC-E74B-B450-7905-EE66CCD6B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50" y="113697"/>
            <a:ext cx="8596668" cy="1320800"/>
          </a:xfrm>
        </p:spPr>
        <p:txBody>
          <a:bodyPr>
            <a:normAutofit/>
          </a:bodyPr>
          <a:lstStyle/>
          <a:p>
            <a:r>
              <a:rPr lang="en-US" sz="4800" dirty="0"/>
              <a:t>How Encrypted Backups Work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F0172CEA-88F7-2984-5FF2-1AFCF442882C}"/>
              </a:ext>
            </a:extLst>
          </p:cNvPr>
          <p:cNvSpPr/>
          <p:nvPr/>
        </p:nvSpPr>
        <p:spPr>
          <a:xfrm>
            <a:off x="447472" y="1391054"/>
            <a:ext cx="3706239" cy="5466945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90E0B-71C4-56AE-7665-FF1E2B084B8E}"/>
              </a:ext>
            </a:extLst>
          </p:cNvPr>
          <p:cNvSpPr txBox="1"/>
          <p:nvPr/>
        </p:nvSpPr>
        <p:spPr>
          <a:xfrm>
            <a:off x="602750" y="1477940"/>
            <a:ext cx="3114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SQL Server 1</a:t>
            </a:r>
          </a:p>
        </p:txBody>
      </p:sp>
      <p:pic>
        <p:nvPicPr>
          <p:cNvPr id="6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A106046C-AE1C-87F7-7042-919726411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92455" y="1702186"/>
            <a:ext cx="416270" cy="1292765"/>
          </a:xfrm>
          <a:solidFill>
            <a:schemeClr val="accent6">
              <a:lumMod val="60000"/>
              <a:lumOff val="40000"/>
            </a:schemeClr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7540B4-3125-8308-8C1C-3DDDF6E6349F}"/>
              </a:ext>
            </a:extLst>
          </p:cNvPr>
          <p:cNvSpPr txBox="1"/>
          <p:nvPr/>
        </p:nvSpPr>
        <p:spPr>
          <a:xfrm>
            <a:off x="4419648" y="994554"/>
            <a:ext cx="7523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Restore Certificate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82775B-65A1-615A-6F34-964577C6E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640" y="3017133"/>
            <a:ext cx="1112810" cy="10193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3894C4-03A2-3D2E-BF33-97D88492095B}"/>
              </a:ext>
            </a:extLst>
          </p:cNvPr>
          <p:cNvSpPr txBox="1"/>
          <p:nvPr/>
        </p:nvSpPr>
        <p:spPr>
          <a:xfrm>
            <a:off x="4153711" y="4124526"/>
            <a:ext cx="803828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CERTIFICATE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EncryptionCertificateSystem1 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FILE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'c:\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storedcerts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\System1EncCert.bak’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KEY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FILE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'c:\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storedcerts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\System1EncCert.PKK’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DECRYPTION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PASSWORD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		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'&gt;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SaveD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P@$$word  y0ur Password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VaulT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Flowchart: Document 17">
            <a:extLst>
              <a:ext uri="{FF2B5EF4-FFF2-40B4-BE49-F238E27FC236}">
                <a16:creationId xmlns:a16="http://schemas.microsoft.com/office/drawing/2014/main" id="{FFAEC869-C881-48D9-FB51-7C1529957179}"/>
              </a:ext>
            </a:extLst>
          </p:cNvPr>
          <p:cNvSpPr/>
          <p:nvPr/>
        </p:nvSpPr>
        <p:spPr>
          <a:xfrm>
            <a:off x="7154562" y="2140433"/>
            <a:ext cx="4434688" cy="2031324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415399-0E54-A583-AB51-8698439C599C}"/>
              </a:ext>
            </a:extLst>
          </p:cNvPr>
          <p:cNvGrpSpPr/>
          <p:nvPr/>
        </p:nvGrpSpPr>
        <p:grpSpPr>
          <a:xfrm>
            <a:off x="7751329" y="2289101"/>
            <a:ext cx="1244390" cy="1139899"/>
            <a:chOff x="7751329" y="2289101"/>
            <a:chExt cx="1244390" cy="11398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FA82C88-F385-51B5-21B4-0FE17A508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1329" y="2289101"/>
              <a:ext cx="1244390" cy="1139899"/>
            </a:xfrm>
            <a:prstGeom prst="rect">
              <a:avLst/>
            </a:prstGeom>
          </p:spPr>
        </p:pic>
        <p:pic>
          <p:nvPicPr>
            <p:cNvPr id="20" name="Content Placeholder 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5987817-4C2A-BEC2-8243-E26B7D001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240317" y="2385058"/>
              <a:ext cx="266412" cy="82736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</p:pic>
      </p:grpSp>
      <p:sp>
        <p:nvSpPr>
          <p:cNvPr id="9" name="Cylinder 8">
            <a:extLst>
              <a:ext uri="{FF2B5EF4-FFF2-40B4-BE49-F238E27FC236}">
                <a16:creationId xmlns:a16="http://schemas.microsoft.com/office/drawing/2014/main" id="{79D389ED-AA54-9228-5D07-921C9268A6E5}"/>
              </a:ext>
            </a:extLst>
          </p:cNvPr>
          <p:cNvSpPr/>
          <p:nvPr/>
        </p:nvSpPr>
        <p:spPr>
          <a:xfrm>
            <a:off x="9989246" y="2640590"/>
            <a:ext cx="1579656" cy="112152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Encrypted Database 2 Backup</a:t>
            </a:r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6A342153-32DA-8803-5945-44F382FA498F}"/>
              </a:ext>
            </a:extLst>
          </p:cNvPr>
          <p:cNvSpPr/>
          <p:nvPr/>
        </p:nvSpPr>
        <p:spPr>
          <a:xfrm>
            <a:off x="9199418" y="2248391"/>
            <a:ext cx="1579656" cy="112152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Encrypted Database 1 Backup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D7A39D4-8CF0-2D0D-56DC-ECBAD7FF613D}"/>
              </a:ext>
            </a:extLst>
          </p:cNvPr>
          <p:cNvSpPr/>
          <p:nvPr/>
        </p:nvSpPr>
        <p:spPr>
          <a:xfrm rot="10800000">
            <a:off x="3793450" y="2904587"/>
            <a:ext cx="3937531" cy="61523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15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9" grpId="0" animBg="1"/>
      <p:bldP spid="3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FE2BC-E74B-B450-7905-EE66CCD6B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50" y="113697"/>
            <a:ext cx="8596668" cy="1320800"/>
          </a:xfrm>
        </p:spPr>
        <p:txBody>
          <a:bodyPr>
            <a:normAutofit/>
          </a:bodyPr>
          <a:lstStyle/>
          <a:p>
            <a:r>
              <a:rPr lang="en-US" sz="4800" dirty="0"/>
              <a:t>How Encrypted Backups Work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F0172CEA-88F7-2984-5FF2-1AFCF442882C}"/>
              </a:ext>
            </a:extLst>
          </p:cNvPr>
          <p:cNvSpPr/>
          <p:nvPr/>
        </p:nvSpPr>
        <p:spPr>
          <a:xfrm>
            <a:off x="447472" y="1391054"/>
            <a:ext cx="3706239" cy="5466945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90E0B-71C4-56AE-7665-FF1E2B084B8E}"/>
              </a:ext>
            </a:extLst>
          </p:cNvPr>
          <p:cNvSpPr txBox="1"/>
          <p:nvPr/>
        </p:nvSpPr>
        <p:spPr>
          <a:xfrm>
            <a:off x="602750" y="1477940"/>
            <a:ext cx="3114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SQL Server 1</a:t>
            </a:r>
          </a:p>
        </p:txBody>
      </p:sp>
      <p:pic>
        <p:nvPicPr>
          <p:cNvPr id="6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A106046C-AE1C-87F7-7042-919726411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92455" y="1702186"/>
            <a:ext cx="416270" cy="1292765"/>
          </a:xfrm>
          <a:solidFill>
            <a:schemeClr val="accent6">
              <a:lumMod val="60000"/>
              <a:lumOff val="40000"/>
            </a:schemeClr>
          </a:solidFill>
        </p:spPr>
      </p:pic>
      <p:sp>
        <p:nvSpPr>
          <p:cNvPr id="7" name="Cylinder 6">
            <a:extLst>
              <a:ext uri="{FF2B5EF4-FFF2-40B4-BE49-F238E27FC236}">
                <a16:creationId xmlns:a16="http://schemas.microsoft.com/office/drawing/2014/main" id="{FE2EBA90-A8FE-14B5-27AE-8BD9E9837A65}"/>
              </a:ext>
            </a:extLst>
          </p:cNvPr>
          <p:cNvSpPr/>
          <p:nvPr/>
        </p:nvSpPr>
        <p:spPr>
          <a:xfrm>
            <a:off x="549168" y="3022164"/>
            <a:ext cx="1407168" cy="165001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7B77B795-63E6-9368-710E-EB07506E6080}"/>
              </a:ext>
            </a:extLst>
          </p:cNvPr>
          <p:cNvSpPr/>
          <p:nvPr/>
        </p:nvSpPr>
        <p:spPr>
          <a:xfrm>
            <a:off x="549168" y="4801152"/>
            <a:ext cx="1407168" cy="165001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Database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7540B4-3125-8308-8C1C-3DDDF6E6349F}"/>
              </a:ext>
            </a:extLst>
          </p:cNvPr>
          <p:cNvSpPr txBox="1"/>
          <p:nvPr/>
        </p:nvSpPr>
        <p:spPr>
          <a:xfrm>
            <a:off x="4419648" y="994554"/>
            <a:ext cx="7523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Restore Your Databases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82775B-65A1-615A-6F34-964577C6E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640" y="3017133"/>
            <a:ext cx="1112810" cy="10193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3894C4-03A2-3D2E-BF33-97D88492095B}"/>
              </a:ext>
            </a:extLst>
          </p:cNvPr>
          <p:cNvSpPr txBox="1"/>
          <p:nvPr/>
        </p:nvSpPr>
        <p:spPr>
          <a:xfrm>
            <a:off x="4419648" y="4124526"/>
            <a:ext cx="777235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Restore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[Database1]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disk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'c:\Backups\Database1-2023-01-09_105500.BAK’</a:t>
            </a:r>
          </a:p>
          <a:p>
            <a:pPr lvl="0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RECOVERY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endParaRPr lang="en-US" dirty="0"/>
          </a:p>
        </p:txBody>
      </p:sp>
      <p:sp>
        <p:nvSpPr>
          <p:cNvPr id="18" name="Flowchart: Document 17">
            <a:extLst>
              <a:ext uri="{FF2B5EF4-FFF2-40B4-BE49-F238E27FC236}">
                <a16:creationId xmlns:a16="http://schemas.microsoft.com/office/drawing/2014/main" id="{FFAEC869-C881-48D9-FB51-7C1529957179}"/>
              </a:ext>
            </a:extLst>
          </p:cNvPr>
          <p:cNvSpPr/>
          <p:nvPr/>
        </p:nvSpPr>
        <p:spPr>
          <a:xfrm>
            <a:off x="7154562" y="2140433"/>
            <a:ext cx="4434688" cy="2031324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415399-0E54-A583-AB51-8698439C599C}"/>
              </a:ext>
            </a:extLst>
          </p:cNvPr>
          <p:cNvGrpSpPr/>
          <p:nvPr/>
        </p:nvGrpSpPr>
        <p:grpSpPr>
          <a:xfrm>
            <a:off x="7751329" y="2289101"/>
            <a:ext cx="1244390" cy="1139899"/>
            <a:chOff x="7751329" y="2289101"/>
            <a:chExt cx="1244390" cy="11398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FA82C88-F385-51B5-21B4-0FE17A508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1329" y="2289101"/>
              <a:ext cx="1244390" cy="1139899"/>
            </a:xfrm>
            <a:prstGeom prst="rect">
              <a:avLst/>
            </a:prstGeom>
          </p:spPr>
        </p:pic>
        <p:pic>
          <p:nvPicPr>
            <p:cNvPr id="20" name="Content Placeholder 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5987817-4C2A-BEC2-8243-E26B7D001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240317" y="2385058"/>
              <a:ext cx="266412" cy="82736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</p:pic>
      </p:grpSp>
      <p:sp>
        <p:nvSpPr>
          <p:cNvPr id="9" name="Cylinder 8">
            <a:extLst>
              <a:ext uri="{FF2B5EF4-FFF2-40B4-BE49-F238E27FC236}">
                <a16:creationId xmlns:a16="http://schemas.microsoft.com/office/drawing/2014/main" id="{79D389ED-AA54-9228-5D07-921C9268A6E5}"/>
              </a:ext>
            </a:extLst>
          </p:cNvPr>
          <p:cNvSpPr/>
          <p:nvPr/>
        </p:nvSpPr>
        <p:spPr>
          <a:xfrm>
            <a:off x="9989246" y="2640590"/>
            <a:ext cx="1579656" cy="112152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Encrypted Database 2 Backup</a:t>
            </a:r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6A342153-32DA-8803-5945-44F382FA498F}"/>
              </a:ext>
            </a:extLst>
          </p:cNvPr>
          <p:cNvSpPr/>
          <p:nvPr/>
        </p:nvSpPr>
        <p:spPr>
          <a:xfrm>
            <a:off x="9199418" y="2248391"/>
            <a:ext cx="1579656" cy="112152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Encrypted Database 1 Backup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EDC9EAB-CD71-3F3C-D8B0-9F8A2A340738}"/>
              </a:ext>
            </a:extLst>
          </p:cNvPr>
          <p:cNvSpPr/>
          <p:nvPr/>
        </p:nvSpPr>
        <p:spPr>
          <a:xfrm rot="10800000">
            <a:off x="1926249" y="3068515"/>
            <a:ext cx="867055" cy="5798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8165FC4-5EBC-1B31-486A-47B49ACDABF8}"/>
              </a:ext>
            </a:extLst>
          </p:cNvPr>
          <p:cNvSpPr/>
          <p:nvPr/>
        </p:nvSpPr>
        <p:spPr>
          <a:xfrm rot="7832751">
            <a:off x="1609587" y="4204763"/>
            <a:ext cx="1362025" cy="64117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AD61524-81EF-E92A-0CA6-6EFA3D3CB592}"/>
              </a:ext>
            </a:extLst>
          </p:cNvPr>
          <p:cNvSpPr/>
          <p:nvPr/>
        </p:nvSpPr>
        <p:spPr>
          <a:xfrm rot="10800000">
            <a:off x="3793450" y="3387974"/>
            <a:ext cx="6345365" cy="5798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D7A39D4-8CF0-2D0D-56DC-ECBAD7FF613D}"/>
              </a:ext>
            </a:extLst>
          </p:cNvPr>
          <p:cNvSpPr/>
          <p:nvPr/>
        </p:nvSpPr>
        <p:spPr>
          <a:xfrm rot="10800000">
            <a:off x="3793450" y="2904587"/>
            <a:ext cx="5754718" cy="61523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CDCF655-0D02-0082-D278-DD32925AB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045" y="3189959"/>
            <a:ext cx="412976" cy="26334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89A892-210B-2613-E98F-35045938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526" y="3454790"/>
            <a:ext cx="477418" cy="33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9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/>
      <p:bldP spid="11" grpId="0" animBg="1"/>
      <p:bldP spid="12" grpId="0" animBg="1"/>
      <p:bldP spid="13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FE2BC-E74B-B450-7905-EE66CCD6B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50" y="113697"/>
            <a:ext cx="8596668" cy="1320800"/>
          </a:xfrm>
        </p:spPr>
        <p:txBody>
          <a:bodyPr>
            <a:normAutofit/>
          </a:bodyPr>
          <a:lstStyle/>
          <a:p>
            <a:r>
              <a:rPr lang="en-US" sz="4800" dirty="0"/>
              <a:t>How Encrypted Backups Work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F0172CEA-88F7-2984-5FF2-1AFCF442882C}"/>
              </a:ext>
            </a:extLst>
          </p:cNvPr>
          <p:cNvSpPr/>
          <p:nvPr/>
        </p:nvSpPr>
        <p:spPr>
          <a:xfrm>
            <a:off x="447472" y="1391054"/>
            <a:ext cx="3706239" cy="5466945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90E0B-71C4-56AE-7665-FF1E2B084B8E}"/>
              </a:ext>
            </a:extLst>
          </p:cNvPr>
          <p:cNvSpPr txBox="1"/>
          <p:nvPr/>
        </p:nvSpPr>
        <p:spPr>
          <a:xfrm>
            <a:off x="602750" y="1477940"/>
            <a:ext cx="3114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SQL Server 1</a:t>
            </a:r>
          </a:p>
        </p:txBody>
      </p:sp>
      <p:pic>
        <p:nvPicPr>
          <p:cNvPr id="6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A106046C-AE1C-87F7-7042-919726411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92455" y="1702186"/>
            <a:ext cx="416270" cy="1292765"/>
          </a:xfrm>
          <a:solidFill>
            <a:schemeClr val="accent6">
              <a:lumMod val="60000"/>
              <a:lumOff val="40000"/>
            </a:schemeClr>
          </a:solidFill>
        </p:spPr>
      </p:pic>
      <p:sp>
        <p:nvSpPr>
          <p:cNvPr id="7" name="Cylinder 6">
            <a:extLst>
              <a:ext uri="{FF2B5EF4-FFF2-40B4-BE49-F238E27FC236}">
                <a16:creationId xmlns:a16="http://schemas.microsoft.com/office/drawing/2014/main" id="{FE2EBA90-A8FE-14B5-27AE-8BD9E9837A65}"/>
              </a:ext>
            </a:extLst>
          </p:cNvPr>
          <p:cNvSpPr/>
          <p:nvPr/>
        </p:nvSpPr>
        <p:spPr>
          <a:xfrm>
            <a:off x="549168" y="3022164"/>
            <a:ext cx="1407168" cy="165001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7B77B795-63E6-9368-710E-EB07506E6080}"/>
              </a:ext>
            </a:extLst>
          </p:cNvPr>
          <p:cNvSpPr/>
          <p:nvPr/>
        </p:nvSpPr>
        <p:spPr>
          <a:xfrm>
            <a:off x="549168" y="4801152"/>
            <a:ext cx="1407168" cy="165001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Database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7540B4-3125-8308-8C1C-3DDDF6E6349F}"/>
              </a:ext>
            </a:extLst>
          </p:cNvPr>
          <p:cNvSpPr txBox="1"/>
          <p:nvPr/>
        </p:nvSpPr>
        <p:spPr>
          <a:xfrm>
            <a:off x="4419648" y="994554"/>
            <a:ext cx="7523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Back in Business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82775B-65A1-615A-6F34-964577C6E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640" y="3017133"/>
            <a:ext cx="1112810" cy="10193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3894C4-03A2-3D2E-BF33-97D88492095B}"/>
              </a:ext>
            </a:extLst>
          </p:cNvPr>
          <p:cNvSpPr txBox="1"/>
          <p:nvPr/>
        </p:nvSpPr>
        <p:spPr>
          <a:xfrm>
            <a:off x="4419648" y="4124526"/>
            <a:ext cx="77723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endParaRPr lang="en-US" dirty="0"/>
          </a:p>
        </p:txBody>
      </p:sp>
      <p:sp>
        <p:nvSpPr>
          <p:cNvPr id="18" name="Flowchart: Document 17">
            <a:extLst>
              <a:ext uri="{FF2B5EF4-FFF2-40B4-BE49-F238E27FC236}">
                <a16:creationId xmlns:a16="http://schemas.microsoft.com/office/drawing/2014/main" id="{FFAEC869-C881-48D9-FB51-7C1529957179}"/>
              </a:ext>
            </a:extLst>
          </p:cNvPr>
          <p:cNvSpPr/>
          <p:nvPr/>
        </p:nvSpPr>
        <p:spPr>
          <a:xfrm>
            <a:off x="7154562" y="2140433"/>
            <a:ext cx="4434688" cy="2031324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415399-0E54-A583-AB51-8698439C599C}"/>
              </a:ext>
            </a:extLst>
          </p:cNvPr>
          <p:cNvGrpSpPr/>
          <p:nvPr/>
        </p:nvGrpSpPr>
        <p:grpSpPr>
          <a:xfrm>
            <a:off x="7751329" y="2289101"/>
            <a:ext cx="1244390" cy="1139899"/>
            <a:chOff x="7751329" y="2289101"/>
            <a:chExt cx="1244390" cy="11398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FA82C88-F385-51B5-21B4-0FE17A508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1329" y="2289101"/>
              <a:ext cx="1244390" cy="1139899"/>
            </a:xfrm>
            <a:prstGeom prst="rect">
              <a:avLst/>
            </a:prstGeom>
          </p:spPr>
        </p:pic>
        <p:pic>
          <p:nvPicPr>
            <p:cNvPr id="20" name="Content Placeholder 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5987817-4C2A-BEC2-8243-E26B7D001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240317" y="2385058"/>
              <a:ext cx="266412" cy="82736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</p:pic>
      </p:grpSp>
      <p:sp>
        <p:nvSpPr>
          <p:cNvPr id="9" name="Cylinder 8">
            <a:extLst>
              <a:ext uri="{FF2B5EF4-FFF2-40B4-BE49-F238E27FC236}">
                <a16:creationId xmlns:a16="http://schemas.microsoft.com/office/drawing/2014/main" id="{79D389ED-AA54-9228-5D07-921C9268A6E5}"/>
              </a:ext>
            </a:extLst>
          </p:cNvPr>
          <p:cNvSpPr/>
          <p:nvPr/>
        </p:nvSpPr>
        <p:spPr>
          <a:xfrm>
            <a:off x="9989246" y="2640590"/>
            <a:ext cx="1579656" cy="112152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Encrypted Database 2 Backup</a:t>
            </a:r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6A342153-32DA-8803-5945-44F382FA498F}"/>
              </a:ext>
            </a:extLst>
          </p:cNvPr>
          <p:cNvSpPr/>
          <p:nvPr/>
        </p:nvSpPr>
        <p:spPr>
          <a:xfrm>
            <a:off x="9199418" y="2248391"/>
            <a:ext cx="1579656" cy="112152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Encrypted Database 1 Backup</a:t>
            </a:r>
          </a:p>
        </p:txBody>
      </p:sp>
    </p:spTree>
    <p:extLst>
      <p:ext uri="{BB962C8B-B14F-4D97-AF65-F5344CB8AC3E}">
        <p14:creationId xmlns:p14="http://schemas.microsoft.com/office/powerpoint/2010/main" val="574208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B96E-208E-D8E0-43D5-879F8ADB6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Encrypted Backup Using SQL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435088-7DC8-23E1-946B-0642CB8BF9D9}"/>
              </a:ext>
            </a:extLst>
          </p:cNvPr>
          <p:cNvSpPr txBox="1"/>
          <p:nvPr/>
        </p:nvSpPr>
        <p:spPr>
          <a:xfrm>
            <a:off x="216746" y="2170112"/>
            <a:ext cx="112979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Backup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IOStats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To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disk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’D:\SQL_BACKUPS\SQL01\IOStats_2024_11_02_100726.bak’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With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compression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    Encryption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ALGORITHM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aes_256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                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Server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CERTIFICATE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DBEncryptedBackupCert2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718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2CBD5-6F04-F4C9-9D1B-40BC9006E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19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sz="4800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85DAD-42DD-34C0-9C88-49E2468BB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19" y="1567735"/>
            <a:ext cx="8697778" cy="4913451"/>
          </a:xfrm>
        </p:spPr>
        <p:txBody>
          <a:bodyPr>
            <a:normAutofit/>
          </a:bodyPr>
          <a:lstStyle/>
          <a:p>
            <a:r>
              <a:rPr lang="en-US" sz="3200" dirty="0"/>
              <a:t>Over 40 years of Database experience</a:t>
            </a:r>
          </a:p>
          <a:p>
            <a:pPr lvl="1"/>
            <a:r>
              <a:rPr lang="en-US" sz="3200" dirty="0"/>
              <a:t>DB2, Sybase, Oracle, MS SQL Server</a:t>
            </a:r>
          </a:p>
          <a:p>
            <a:r>
              <a:rPr lang="en-US" sz="3200" dirty="0"/>
              <a:t>Former Sybase Lead Architect</a:t>
            </a:r>
          </a:p>
          <a:p>
            <a:r>
              <a:rPr lang="en-US" sz="3200" dirty="0"/>
              <a:t>Over 30 years of SQL Server experience</a:t>
            </a:r>
          </a:p>
          <a:p>
            <a:pPr lvl="1"/>
            <a:r>
              <a:rPr lang="en-US" sz="3200" dirty="0"/>
              <a:t>SQL Server 4.2, 1993 with Sybase</a:t>
            </a:r>
          </a:p>
          <a:p>
            <a:r>
              <a:rPr lang="en-US" sz="3200" dirty="0"/>
              <a:t>Part of the ODBC Development Team</a:t>
            </a:r>
          </a:p>
          <a:p>
            <a:r>
              <a:rPr lang="en-US" sz="3200" dirty="0"/>
              <a:t>Avid Hiker &amp; National Park Junkie</a:t>
            </a:r>
          </a:p>
        </p:txBody>
      </p:sp>
      <p:pic>
        <p:nvPicPr>
          <p:cNvPr id="5" name="Picture 4" descr="A person standing next to a statue&#10;&#10;Description automatically generated">
            <a:extLst>
              <a:ext uri="{FF2B5EF4-FFF2-40B4-BE49-F238E27FC236}">
                <a16:creationId xmlns:a16="http://schemas.microsoft.com/office/drawing/2014/main" id="{DA1D514E-F03E-5F95-620C-A7E2625567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5" t="416" r="4445" b="1246"/>
          <a:stretch/>
        </p:blipFill>
        <p:spPr>
          <a:xfrm>
            <a:off x="8413357" y="124839"/>
            <a:ext cx="3448788" cy="2376434"/>
          </a:xfrm>
          <a:prstGeom prst="rect">
            <a:avLst/>
          </a:prstGeom>
        </p:spPr>
      </p:pic>
      <p:pic>
        <p:nvPicPr>
          <p:cNvPr id="6" name="Picture 5" descr="A mountain with a lake in the background&#10;&#10;Description automatically generated">
            <a:extLst>
              <a:ext uri="{FF2B5EF4-FFF2-40B4-BE49-F238E27FC236}">
                <a16:creationId xmlns:a16="http://schemas.microsoft.com/office/drawing/2014/main" id="{51AAD075-FB38-E655-F6EA-A1F735AED7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470" y="2627572"/>
            <a:ext cx="3451675" cy="1941567"/>
          </a:xfrm>
          <a:prstGeom prst="rect">
            <a:avLst/>
          </a:prstGeom>
        </p:spPr>
      </p:pic>
      <p:pic>
        <p:nvPicPr>
          <p:cNvPr id="8" name="Picture 7" descr="A body of water with trees and mountains in the background&#10;&#10;Description automatically generated">
            <a:extLst>
              <a:ext uri="{FF2B5EF4-FFF2-40B4-BE49-F238E27FC236}">
                <a16:creationId xmlns:a16="http://schemas.microsoft.com/office/drawing/2014/main" id="{2A47F98E-DB86-EF9A-0057-D44A49FBC2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470" y="4695438"/>
            <a:ext cx="3451674" cy="194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98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9B4F3-C2BE-7C5C-535E-592DFDB23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Encrypted Backup U</a:t>
            </a:r>
            <a:r>
              <a:rPr lang="en-US" baseline="0" dirty="0"/>
              <a:t>sing </a:t>
            </a:r>
            <a:r>
              <a:rPr lang="en-US" baseline="0" dirty="0" err="1"/>
              <a:t>Olya’s</a:t>
            </a:r>
            <a:r>
              <a:rPr lang="en-US" baseline="0" dirty="0"/>
              <a:t> Scripts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A3A2C8-E168-24A7-444F-87A152497CCB}"/>
              </a:ext>
            </a:extLst>
          </p:cNvPr>
          <p:cNvSpPr txBox="1"/>
          <p:nvPr/>
        </p:nvSpPr>
        <p:spPr>
          <a:xfrm>
            <a:off x="508373" y="1930400"/>
            <a:ext cx="1018900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EXECUTE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DatabaseBackup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@Databases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IOStats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@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DirectoryStructure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@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'{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DatabaseName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}_{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BackupType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}_{Year}_{Month}_{Day}_{Hour}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           {Minute}{Second}_{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FileNumber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}_{Partial}_{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CopyOnly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}.{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FileExtension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}'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@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BackupType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'FULL'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@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ChangeBackupType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'Y'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@Compress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'Y'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@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CheckSum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'Y'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@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BufferCount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64</a:t>
            </a:r>
          </a:p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@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MaxTransferSize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4194304</a:t>
            </a:r>
          </a:p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@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LogToTable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'Y'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@Encrypt </a:t>
            </a:r>
            <a:r>
              <a:rPr lang="en-US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'Y'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EncryptionAlgorithm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'AES_256'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ServerCertificate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DBEncryptedBackupCert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@Execute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'Y'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761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776CE-9A1A-06A8-F0EF-2DCA3E4E9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a Certificate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0EBD4-375A-C421-FEE8-A9EBA2FC5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53921"/>
            <a:ext cx="8596668" cy="3887442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FF00"/>
                </a:solidFill>
                <a:latin typeface="Consolas" panose="020B0609020204030204" pitchFamily="49" charset="0"/>
              </a:rPr>
              <a:t>sys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FF00"/>
                </a:solidFill>
                <a:latin typeface="Consolas" panose="020B0609020204030204" pitchFamily="49" charset="0"/>
              </a:rPr>
              <a:t>certificates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E15799-C347-3C1C-995A-5419C83C6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97" y="2663929"/>
            <a:ext cx="11412543" cy="28674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DC266D1-F41C-F60E-6ED5-A5AC4531CA4A}"/>
                  </a:ext>
                </a:extLst>
              </p14:cNvPr>
              <p14:cNvContentPartPr/>
              <p14:nvPr/>
            </p14:nvContentPartPr>
            <p14:xfrm>
              <a:off x="206165" y="4643426"/>
              <a:ext cx="9604800" cy="7048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DC266D1-F41C-F60E-6ED5-A5AC4531CA4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165" y="4535786"/>
                <a:ext cx="9712440" cy="92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2323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BC81DF-2B61-FC3F-438C-8EC825EC6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7248"/>
            <a:ext cx="12192000" cy="27197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29F9DE-4C89-572A-D480-CBBB4AF08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87814"/>
            <a:ext cx="8596668" cy="1320800"/>
          </a:xfrm>
        </p:spPr>
        <p:txBody>
          <a:bodyPr/>
          <a:lstStyle/>
          <a:p>
            <a:r>
              <a:rPr lang="en-US" dirty="0"/>
              <a:t>How to Identify</a:t>
            </a:r>
            <a:r>
              <a:rPr lang="en-US" baseline="0" dirty="0"/>
              <a:t> an Encrypted Backup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ECB68-359F-7BBC-89F4-EBDEED6C6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54101"/>
            <a:ext cx="8596668" cy="64357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sp_backupinfo</a:t>
            </a:r>
            <a:endParaRPr lang="en-US" dirty="0"/>
          </a:p>
          <a:p>
            <a:pPr lvl="1"/>
            <a:r>
              <a:rPr lang="en-US" b="1" dirty="0"/>
              <a:t>If Certificate name is NULL – It is not encrypted</a:t>
            </a:r>
          </a:p>
        </p:txBody>
      </p:sp>
      <p:sp>
        <p:nvSpPr>
          <p:cNvPr id="6" name="Arrow: Striped Right 5">
            <a:extLst>
              <a:ext uri="{FF2B5EF4-FFF2-40B4-BE49-F238E27FC236}">
                <a16:creationId xmlns:a16="http://schemas.microsoft.com/office/drawing/2014/main" id="{02D7F073-86BC-92EF-805E-A1A63014CAFA}"/>
              </a:ext>
            </a:extLst>
          </p:cNvPr>
          <p:cNvSpPr/>
          <p:nvPr/>
        </p:nvSpPr>
        <p:spPr>
          <a:xfrm>
            <a:off x="11430000" y="3240296"/>
            <a:ext cx="762000" cy="691834"/>
          </a:xfrm>
          <a:prstGeom prst="striped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A5DCFA-60D6-AC55-5AEE-AFD64673F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900" y="4425636"/>
            <a:ext cx="11593543" cy="2715004"/>
          </a:xfrm>
          <a:prstGeom prst="rect">
            <a:avLst/>
          </a:prstGeom>
        </p:spPr>
      </p:pic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BF3534B3-4CF8-5EC0-275E-30E49AA93343}"/>
              </a:ext>
            </a:extLst>
          </p:cNvPr>
          <p:cNvSpPr/>
          <p:nvPr/>
        </p:nvSpPr>
        <p:spPr>
          <a:xfrm>
            <a:off x="34900" y="5285055"/>
            <a:ext cx="762000" cy="691834"/>
          </a:xfrm>
          <a:prstGeom prst="striped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AA81446-B4FB-5DD3-5567-C01A465B0B6B}"/>
              </a:ext>
            </a:extLst>
          </p:cNvPr>
          <p:cNvSpPr/>
          <p:nvPr/>
        </p:nvSpPr>
        <p:spPr>
          <a:xfrm>
            <a:off x="6571622" y="4511710"/>
            <a:ext cx="4401178" cy="2451798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223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Multidocument 9">
            <a:extLst>
              <a:ext uri="{FF2B5EF4-FFF2-40B4-BE49-F238E27FC236}">
                <a16:creationId xmlns:a16="http://schemas.microsoft.com/office/drawing/2014/main" id="{23D72F9F-67C3-BD76-28BB-934D23FEE242}"/>
              </a:ext>
            </a:extLst>
          </p:cNvPr>
          <p:cNvSpPr/>
          <p:nvPr/>
        </p:nvSpPr>
        <p:spPr>
          <a:xfrm>
            <a:off x="9289458" y="2247927"/>
            <a:ext cx="2149603" cy="1648589"/>
          </a:xfrm>
          <a:prstGeom prst="flowChartMultidocumen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96A7E7-3A75-0EB1-29FA-729018690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07975"/>
            <a:ext cx="8596668" cy="1320800"/>
          </a:xfrm>
        </p:spPr>
        <p:txBody>
          <a:bodyPr/>
          <a:lstStyle/>
          <a:p>
            <a:r>
              <a:rPr lang="en-US" dirty="0"/>
              <a:t>Encrypting Your Data Files</a:t>
            </a:r>
          </a:p>
        </p:txBody>
      </p:sp>
      <p:sp>
        <p:nvSpPr>
          <p:cNvPr id="9" name="Flowchart: Multidocument 8">
            <a:extLst>
              <a:ext uri="{FF2B5EF4-FFF2-40B4-BE49-F238E27FC236}">
                <a16:creationId xmlns:a16="http://schemas.microsoft.com/office/drawing/2014/main" id="{6381F18B-8D03-325B-756B-1E0ECBB7C6A0}"/>
              </a:ext>
            </a:extLst>
          </p:cNvPr>
          <p:cNvSpPr/>
          <p:nvPr/>
        </p:nvSpPr>
        <p:spPr>
          <a:xfrm>
            <a:off x="8881217" y="2664198"/>
            <a:ext cx="2149603" cy="1667063"/>
          </a:xfrm>
          <a:prstGeom prst="flowChartMultidocumen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D:/MSSQL/</a:t>
            </a:r>
            <a:br>
              <a:rPr lang="en-US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Database1.MDF</a:t>
            </a:r>
            <a:br>
              <a:rPr lang="en-US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Database1.LDF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0A4B7B-B77A-99C0-8EF3-0617AA62E506}"/>
              </a:ext>
            </a:extLst>
          </p:cNvPr>
          <p:cNvSpPr txBox="1"/>
          <p:nvPr/>
        </p:nvSpPr>
        <p:spPr>
          <a:xfrm>
            <a:off x="8302421" y="1174832"/>
            <a:ext cx="3651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OS File System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53AC511-91E8-B464-51B3-65B0C097D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549" y="1488613"/>
            <a:ext cx="8596668" cy="3880773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Encryption At Rest IE:</a:t>
            </a:r>
          </a:p>
          <a:p>
            <a:pPr lvl="1"/>
            <a:r>
              <a:rPr lang="en-US" sz="2600" dirty="0"/>
              <a:t>Files with sensitive data must be encrypted</a:t>
            </a:r>
          </a:p>
          <a:p>
            <a:r>
              <a:rPr lang="en-US" sz="2800" dirty="0"/>
              <a:t>SQL Server has the files locked while in use,</a:t>
            </a:r>
          </a:p>
          <a:p>
            <a:r>
              <a:rPr lang="en-US" sz="2800" dirty="0"/>
              <a:t>But what if:</a:t>
            </a:r>
          </a:p>
          <a:p>
            <a:pPr lvl="1"/>
            <a:r>
              <a:rPr lang="en-US" sz="2600" dirty="0"/>
              <a:t>Hard drive Replacement</a:t>
            </a:r>
          </a:p>
          <a:p>
            <a:pPr lvl="1"/>
            <a:r>
              <a:rPr lang="en-US" sz="2600" dirty="0"/>
              <a:t>SQL Server is down / shutdown / Retired</a:t>
            </a:r>
          </a:p>
          <a:p>
            <a:r>
              <a:rPr lang="en-US" sz="2800" dirty="0" err="1"/>
              <a:t>Bitlocker</a:t>
            </a:r>
            <a:r>
              <a:rPr lang="en-US" sz="2800" dirty="0"/>
              <a:t> or other drive encryption software	</a:t>
            </a:r>
          </a:p>
          <a:p>
            <a:pPr lvl="1"/>
            <a:r>
              <a:rPr lang="en-US" sz="2600" dirty="0"/>
              <a:t>Allows the copy of files</a:t>
            </a:r>
          </a:p>
        </p:txBody>
      </p:sp>
    </p:spTree>
    <p:extLst>
      <p:ext uri="{BB962C8B-B14F-4D97-AF65-F5344CB8AC3E}">
        <p14:creationId xmlns:p14="http://schemas.microsoft.com/office/powerpoint/2010/main" val="2661039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6A7E7-3A75-0EB1-29FA-729018690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07975"/>
            <a:ext cx="8596668" cy="1320800"/>
          </a:xfrm>
        </p:spPr>
        <p:txBody>
          <a:bodyPr/>
          <a:lstStyle/>
          <a:p>
            <a:r>
              <a:rPr lang="en-US" dirty="0"/>
              <a:t>Encrypting Your Data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EF34D-A845-DA55-0E95-EB8B43A1A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74" y="1881028"/>
            <a:ext cx="3000363" cy="3880773"/>
          </a:xfrm>
        </p:spPr>
        <p:txBody>
          <a:bodyPr>
            <a:normAutofit/>
          </a:bodyPr>
          <a:lstStyle/>
          <a:p>
            <a:r>
              <a:rPr lang="en-US" sz="2800" dirty="0"/>
              <a:t>Each Database</a:t>
            </a:r>
          </a:p>
          <a:p>
            <a:pPr lvl="1"/>
            <a:r>
              <a:rPr lang="en-US" sz="2600" dirty="0"/>
              <a:t> = Disk files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66A6CBE9-41D7-1EE6-C474-58787809486E}"/>
              </a:ext>
            </a:extLst>
          </p:cNvPr>
          <p:cNvSpPr/>
          <p:nvPr/>
        </p:nvSpPr>
        <p:spPr>
          <a:xfrm>
            <a:off x="3210768" y="1270000"/>
            <a:ext cx="3706239" cy="5466945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C24EFB21-3E1B-EE23-CBDD-3A26ECEAE170}"/>
              </a:ext>
            </a:extLst>
          </p:cNvPr>
          <p:cNvSpPr/>
          <p:nvPr/>
        </p:nvSpPr>
        <p:spPr>
          <a:xfrm>
            <a:off x="3440306" y="2907565"/>
            <a:ext cx="1407168" cy="165001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E7FAD5F6-AA90-6546-0C6F-8A44920AF596}"/>
              </a:ext>
            </a:extLst>
          </p:cNvPr>
          <p:cNvSpPr/>
          <p:nvPr/>
        </p:nvSpPr>
        <p:spPr>
          <a:xfrm>
            <a:off x="3440306" y="4633146"/>
            <a:ext cx="1407168" cy="165001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Database 2</a:t>
            </a:r>
          </a:p>
        </p:txBody>
      </p:sp>
      <p:sp>
        <p:nvSpPr>
          <p:cNvPr id="9" name="Flowchart: Multidocument 8">
            <a:extLst>
              <a:ext uri="{FF2B5EF4-FFF2-40B4-BE49-F238E27FC236}">
                <a16:creationId xmlns:a16="http://schemas.microsoft.com/office/drawing/2014/main" id="{6381F18B-8D03-325B-756B-1E0ECBB7C6A0}"/>
              </a:ext>
            </a:extLst>
          </p:cNvPr>
          <p:cNvSpPr/>
          <p:nvPr/>
        </p:nvSpPr>
        <p:spPr>
          <a:xfrm>
            <a:off x="7978391" y="2664198"/>
            <a:ext cx="2149603" cy="1667063"/>
          </a:xfrm>
          <a:prstGeom prst="flowChartMulti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D:/MSSQL/</a:t>
            </a:r>
            <a:br>
              <a:rPr lang="en-US" dirty="0"/>
            </a:br>
            <a:r>
              <a:rPr lang="en-US" dirty="0"/>
              <a:t>Database1.MDF</a:t>
            </a:r>
            <a:br>
              <a:rPr lang="en-US" dirty="0"/>
            </a:br>
            <a:r>
              <a:rPr lang="en-US" dirty="0"/>
              <a:t>Database1.LDF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E84083-1D4C-15EB-73F5-716364812493}"/>
              </a:ext>
            </a:extLst>
          </p:cNvPr>
          <p:cNvSpPr txBox="1"/>
          <p:nvPr/>
        </p:nvSpPr>
        <p:spPr>
          <a:xfrm>
            <a:off x="3509378" y="1331138"/>
            <a:ext cx="3114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SQL Server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0A4B7B-B77A-99C0-8EF3-0617AA62E506}"/>
              </a:ext>
            </a:extLst>
          </p:cNvPr>
          <p:cNvSpPr txBox="1"/>
          <p:nvPr/>
        </p:nvSpPr>
        <p:spPr>
          <a:xfrm>
            <a:off x="7863520" y="1173142"/>
            <a:ext cx="3651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OS File System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FF97C58-A214-ADDE-47E7-F9CC519BC1E4}"/>
              </a:ext>
            </a:extLst>
          </p:cNvPr>
          <p:cNvSpPr/>
          <p:nvPr/>
        </p:nvSpPr>
        <p:spPr>
          <a:xfrm>
            <a:off x="4476272" y="3826967"/>
            <a:ext cx="3706239" cy="5798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Multidocument 13">
            <a:extLst>
              <a:ext uri="{FF2B5EF4-FFF2-40B4-BE49-F238E27FC236}">
                <a16:creationId xmlns:a16="http://schemas.microsoft.com/office/drawing/2014/main" id="{8E47537C-CB5C-9004-DD97-180234ADAB3C}"/>
              </a:ext>
            </a:extLst>
          </p:cNvPr>
          <p:cNvSpPr/>
          <p:nvPr/>
        </p:nvSpPr>
        <p:spPr>
          <a:xfrm>
            <a:off x="7978391" y="4633146"/>
            <a:ext cx="2149603" cy="1667063"/>
          </a:xfrm>
          <a:prstGeom prst="flowChartMulti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D:/MSSQL/</a:t>
            </a:r>
            <a:br>
              <a:rPr lang="en-US" dirty="0"/>
            </a:br>
            <a:r>
              <a:rPr lang="en-US" dirty="0"/>
              <a:t>Database2.MDF</a:t>
            </a:r>
            <a:br>
              <a:rPr lang="en-US" dirty="0"/>
            </a:br>
            <a:r>
              <a:rPr lang="en-US" dirty="0"/>
              <a:t>Database2.LDF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99100AE-750D-2BEE-E9FA-FCDE389227D3}"/>
              </a:ext>
            </a:extLst>
          </p:cNvPr>
          <p:cNvSpPr/>
          <p:nvPr/>
        </p:nvSpPr>
        <p:spPr>
          <a:xfrm>
            <a:off x="4476271" y="5761801"/>
            <a:ext cx="3706239" cy="5798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13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3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6A7E7-3A75-0EB1-29FA-729018690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07975"/>
            <a:ext cx="8596668" cy="1320800"/>
          </a:xfrm>
        </p:spPr>
        <p:txBody>
          <a:bodyPr/>
          <a:lstStyle/>
          <a:p>
            <a:r>
              <a:rPr lang="en-US" dirty="0"/>
              <a:t>Encrypting Your Data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EF34D-A845-DA55-0E95-EB8B43A1A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74" y="1881029"/>
            <a:ext cx="6763013" cy="1938618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/>
              <a:t>When the SQL Server is down / decommissioned </a:t>
            </a:r>
          </a:p>
          <a:p>
            <a:r>
              <a:rPr lang="en-US" sz="2800" dirty="0"/>
              <a:t>The files are out there unlocked, </a:t>
            </a:r>
          </a:p>
          <a:p>
            <a:pPr lvl="1"/>
            <a:r>
              <a:rPr lang="en-US" sz="2600" dirty="0"/>
              <a:t>Ready to copy</a:t>
            </a:r>
          </a:p>
          <a:p>
            <a:r>
              <a:rPr lang="en-US" sz="2800" dirty="0"/>
              <a:t>Attach Database ….</a:t>
            </a:r>
            <a:endParaRPr lang="en-US" sz="2600" dirty="0"/>
          </a:p>
        </p:txBody>
      </p:sp>
      <p:sp>
        <p:nvSpPr>
          <p:cNvPr id="9" name="Flowchart: Multidocument 8">
            <a:extLst>
              <a:ext uri="{FF2B5EF4-FFF2-40B4-BE49-F238E27FC236}">
                <a16:creationId xmlns:a16="http://schemas.microsoft.com/office/drawing/2014/main" id="{6381F18B-8D03-325B-756B-1E0ECBB7C6A0}"/>
              </a:ext>
            </a:extLst>
          </p:cNvPr>
          <p:cNvSpPr/>
          <p:nvPr/>
        </p:nvSpPr>
        <p:spPr>
          <a:xfrm>
            <a:off x="7978391" y="2664198"/>
            <a:ext cx="2149603" cy="1667063"/>
          </a:xfrm>
          <a:prstGeom prst="flowChartMulti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D:/MSSQL/</a:t>
            </a:r>
            <a:br>
              <a:rPr lang="en-US" dirty="0"/>
            </a:br>
            <a:r>
              <a:rPr lang="en-US" dirty="0"/>
              <a:t>Database1.MDF</a:t>
            </a:r>
            <a:br>
              <a:rPr lang="en-US" dirty="0"/>
            </a:br>
            <a:r>
              <a:rPr lang="en-US" dirty="0"/>
              <a:t>Database1.LDF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0A4B7B-B77A-99C0-8EF3-0617AA62E506}"/>
              </a:ext>
            </a:extLst>
          </p:cNvPr>
          <p:cNvSpPr txBox="1"/>
          <p:nvPr/>
        </p:nvSpPr>
        <p:spPr>
          <a:xfrm>
            <a:off x="7863520" y="1173142"/>
            <a:ext cx="3651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OS File System</a:t>
            </a:r>
          </a:p>
        </p:txBody>
      </p:sp>
      <p:sp>
        <p:nvSpPr>
          <p:cNvPr id="14" name="Flowchart: Multidocument 13">
            <a:extLst>
              <a:ext uri="{FF2B5EF4-FFF2-40B4-BE49-F238E27FC236}">
                <a16:creationId xmlns:a16="http://schemas.microsoft.com/office/drawing/2014/main" id="{8E47537C-CB5C-9004-DD97-180234ADAB3C}"/>
              </a:ext>
            </a:extLst>
          </p:cNvPr>
          <p:cNvSpPr/>
          <p:nvPr/>
        </p:nvSpPr>
        <p:spPr>
          <a:xfrm>
            <a:off x="7978391" y="4633146"/>
            <a:ext cx="2149603" cy="1667063"/>
          </a:xfrm>
          <a:prstGeom prst="flowChartMulti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D:/MSSQL/</a:t>
            </a:r>
            <a:br>
              <a:rPr lang="en-US" dirty="0"/>
            </a:br>
            <a:r>
              <a:rPr lang="en-US" dirty="0"/>
              <a:t>Database2.MDF</a:t>
            </a:r>
            <a:br>
              <a:rPr lang="en-US" dirty="0"/>
            </a:br>
            <a:r>
              <a:rPr lang="en-US" dirty="0"/>
              <a:t>Database2.LDF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C4335E6-CF1F-D154-AB2C-6CD9D9971FB2}"/>
              </a:ext>
            </a:extLst>
          </p:cNvPr>
          <p:cNvGrpSpPr/>
          <p:nvPr/>
        </p:nvGrpSpPr>
        <p:grpSpPr>
          <a:xfrm>
            <a:off x="3746075" y="3581522"/>
            <a:ext cx="2625908" cy="2951543"/>
            <a:chOff x="2536400" y="3819647"/>
            <a:chExt cx="2625908" cy="2951543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1714526-2A9B-64E3-2EDC-62430570DD14}"/>
                </a:ext>
              </a:extLst>
            </p:cNvPr>
            <p:cNvSpPr/>
            <p:nvPr/>
          </p:nvSpPr>
          <p:spPr>
            <a:xfrm>
              <a:off x="2718604" y="3819647"/>
              <a:ext cx="2257064" cy="157182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A39C1A9-5419-6688-3866-BBEF12A7FFCA}"/>
                </a:ext>
              </a:extLst>
            </p:cNvPr>
            <p:cNvSpPr/>
            <p:nvPr/>
          </p:nvSpPr>
          <p:spPr>
            <a:xfrm>
              <a:off x="2772334" y="3903277"/>
              <a:ext cx="2149603" cy="137197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Your Data</a:t>
              </a:r>
            </a:p>
          </p:txBody>
        </p:sp>
        <p:sp>
          <p:nvSpPr>
            <p:cNvPr id="16" name="Trapezoid 15">
              <a:extLst>
                <a:ext uri="{FF2B5EF4-FFF2-40B4-BE49-F238E27FC236}">
                  <a16:creationId xmlns:a16="http://schemas.microsoft.com/office/drawing/2014/main" id="{0ACE65E0-94F4-B10D-7252-3C68D4A22C2A}"/>
                </a:ext>
              </a:extLst>
            </p:cNvPr>
            <p:cNvSpPr/>
            <p:nvPr/>
          </p:nvSpPr>
          <p:spPr>
            <a:xfrm>
              <a:off x="2536400" y="5391475"/>
              <a:ext cx="2625908" cy="1184521"/>
            </a:xfrm>
            <a:prstGeom prst="trapezoi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CA59C4E-B630-333C-07D2-0CBBB9AA1366}"/>
                </a:ext>
              </a:extLst>
            </p:cNvPr>
            <p:cNvSpPr/>
            <p:nvPr/>
          </p:nvSpPr>
          <p:spPr>
            <a:xfrm>
              <a:off x="2536400" y="6575996"/>
              <a:ext cx="2625908" cy="19519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B824E6C-035D-8009-B446-D272615E49B2}"/>
                </a:ext>
              </a:extLst>
            </p:cNvPr>
            <p:cNvSpPr/>
            <p:nvPr/>
          </p:nvSpPr>
          <p:spPr>
            <a:xfrm>
              <a:off x="3069771" y="6173489"/>
              <a:ext cx="1555857" cy="12672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3E6A4EC-437D-C715-992A-A62E4517BD0B}"/>
                </a:ext>
              </a:extLst>
            </p:cNvPr>
            <p:cNvSpPr/>
            <p:nvPr/>
          </p:nvSpPr>
          <p:spPr>
            <a:xfrm>
              <a:off x="2870556" y="5978295"/>
              <a:ext cx="231354" cy="803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8B19C03-4C1E-2148-AF37-53AF2B1DEC92}"/>
                </a:ext>
              </a:extLst>
            </p:cNvPr>
            <p:cNvSpPr/>
            <p:nvPr/>
          </p:nvSpPr>
          <p:spPr>
            <a:xfrm>
              <a:off x="4545158" y="5976879"/>
              <a:ext cx="231354" cy="803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3F0472C6-9217-4C15-958A-60759B866B9D}"/>
                </a:ext>
              </a:extLst>
            </p:cNvPr>
            <p:cNvSpPr/>
            <p:nvPr/>
          </p:nvSpPr>
          <p:spPr>
            <a:xfrm>
              <a:off x="3160012" y="5978295"/>
              <a:ext cx="104654" cy="803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FC3CCD9-D6B1-B63E-8BA9-6F7572FD1710}"/>
                </a:ext>
              </a:extLst>
            </p:cNvPr>
            <p:cNvSpPr/>
            <p:nvPr/>
          </p:nvSpPr>
          <p:spPr>
            <a:xfrm>
              <a:off x="3318186" y="5978666"/>
              <a:ext cx="104654" cy="803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DC081CE-8F67-EE51-07F9-E88E224B553E}"/>
                </a:ext>
              </a:extLst>
            </p:cNvPr>
            <p:cNvSpPr/>
            <p:nvPr/>
          </p:nvSpPr>
          <p:spPr>
            <a:xfrm>
              <a:off x="3468101" y="5978295"/>
              <a:ext cx="104654" cy="803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45E1B66-3059-60AE-39E0-94FB1EA7793F}"/>
                </a:ext>
              </a:extLst>
            </p:cNvPr>
            <p:cNvSpPr/>
            <p:nvPr/>
          </p:nvSpPr>
          <p:spPr>
            <a:xfrm>
              <a:off x="3618016" y="5978295"/>
              <a:ext cx="104654" cy="803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586CE97-65EE-7DC9-3413-138CB55EE1B8}"/>
                </a:ext>
              </a:extLst>
            </p:cNvPr>
            <p:cNvSpPr/>
            <p:nvPr/>
          </p:nvSpPr>
          <p:spPr>
            <a:xfrm>
              <a:off x="3776190" y="5978295"/>
              <a:ext cx="104654" cy="803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511CCCE3-601F-B951-0D75-1326D78BD44B}"/>
                </a:ext>
              </a:extLst>
            </p:cNvPr>
            <p:cNvSpPr/>
            <p:nvPr/>
          </p:nvSpPr>
          <p:spPr>
            <a:xfrm>
              <a:off x="3932569" y="5977784"/>
              <a:ext cx="104654" cy="803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8235611E-7039-77B2-1BFB-FE44928EEB86}"/>
                </a:ext>
              </a:extLst>
            </p:cNvPr>
            <p:cNvSpPr/>
            <p:nvPr/>
          </p:nvSpPr>
          <p:spPr>
            <a:xfrm>
              <a:off x="4088948" y="5977784"/>
              <a:ext cx="104654" cy="803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7DBAAAC7-49FB-8BE1-7BA4-5D8A3E98E388}"/>
                </a:ext>
              </a:extLst>
            </p:cNvPr>
            <p:cNvSpPr/>
            <p:nvPr/>
          </p:nvSpPr>
          <p:spPr>
            <a:xfrm>
              <a:off x="4234806" y="5976879"/>
              <a:ext cx="104654" cy="803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DBCD56E1-EBDD-7CF4-5247-21B2CD1E32C2}"/>
                </a:ext>
              </a:extLst>
            </p:cNvPr>
            <p:cNvSpPr/>
            <p:nvPr/>
          </p:nvSpPr>
          <p:spPr>
            <a:xfrm>
              <a:off x="4390573" y="5976879"/>
              <a:ext cx="104654" cy="803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0AA3A8B9-E3D4-E07F-62F9-FB890BED0AAD}"/>
                </a:ext>
              </a:extLst>
            </p:cNvPr>
            <p:cNvSpPr/>
            <p:nvPr/>
          </p:nvSpPr>
          <p:spPr>
            <a:xfrm>
              <a:off x="2997254" y="5826988"/>
              <a:ext cx="104655" cy="8180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ACAD4D2F-68FC-B749-C8C1-56CEA8B30845}"/>
                </a:ext>
              </a:extLst>
            </p:cNvPr>
            <p:cNvSpPr/>
            <p:nvPr/>
          </p:nvSpPr>
          <p:spPr>
            <a:xfrm>
              <a:off x="4545158" y="5826988"/>
              <a:ext cx="104654" cy="803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639797CE-84EC-14FF-7849-5E2E6837F60D}"/>
                </a:ext>
              </a:extLst>
            </p:cNvPr>
            <p:cNvSpPr/>
            <p:nvPr/>
          </p:nvSpPr>
          <p:spPr>
            <a:xfrm>
              <a:off x="3160012" y="5828404"/>
              <a:ext cx="104654" cy="803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86CD20D0-CA17-E68C-55D9-34F262613838}"/>
                </a:ext>
              </a:extLst>
            </p:cNvPr>
            <p:cNvSpPr/>
            <p:nvPr/>
          </p:nvSpPr>
          <p:spPr>
            <a:xfrm>
              <a:off x="3318186" y="5828775"/>
              <a:ext cx="104654" cy="803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3A88047C-9B32-7675-94AD-D1CCF5D0D569}"/>
                </a:ext>
              </a:extLst>
            </p:cNvPr>
            <p:cNvSpPr/>
            <p:nvPr/>
          </p:nvSpPr>
          <p:spPr>
            <a:xfrm>
              <a:off x="3468101" y="5828404"/>
              <a:ext cx="104654" cy="803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A353FCC2-0C16-AA0B-4293-BE0380C7A2D8}"/>
                </a:ext>
              </a:extLst>
            </p:cNvPr>
            <p:cNvSpPr/>
            <p:nvPr/>
          </p:nvSpPr>
          <p:spPr>
            <a:xfrm>
              <a:off x="3618016" y="5828404"/>
              <a:ext cx="104654" cy="803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2F9E6281-2825-6A6B-59C3-44F68793E244}"/>
                </a:ext>
              </a:extLst>
            </p:cNvPr>
            <p:cNvSpPr/>
            <p:nvPr/>
          </p:nvSpPr>
          <p:spPr>
            <a:xfrm>
              <a:off x="3776190" y="5828404"/>
              <a:ext cx="104654" cy="803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2487E6A5-23C8-BCB6-92C2-0B6F28A98D2C}"/>
                </a:ext>
              </a:extLst>
            </p:cNvPr>
            <p:cNvSpPr/>
            <p:nvPr/>
          </p:nvSpPr>
          <p:spPr>
            <a:xfrm>
              <a:off x="3932569" y="5827893"/>
              <a:ext cx="104654" cy="803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F176CB4C-00A5-9915-7B98-661916CD4979}"/>
                </a:ext>
              </a:extLst>
            </p:cNvPr>
            <p:cNvSpPr/>
            <p:nvPr/>
          </p:nvSpPr>
          <p:spPr>
            <a:xfrm>
              <a:off x="4088948" y="5827893"/>
              <a:ext cx="104654" cy="803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C47F11B8-C1EB-0841-64D5-51C51DC577DD}"/>
                </a:ext>
              </a:extLst>
            </p:cNvPr>
            <p:cNvSpPr/>
            <p:nvPr/>
          </p:nvSpPr>
          <p:spPr>
            <a:xfrm>
              <a:off x="4234806" y="5826988"/>
              <a:ext cx="104654" cy="803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6B32DD96-622A-CD4F-3ADA-29931E56D905}"/>
                </a:ext>
              </a:extLst>
            </p:cNvPr>
            <p:cNvSpPr/>
            <p:nvPr/>
          </p:nvSpPr>
          <p:spPr>
            <a:xfrm>
              <a:off x="4390573" y="5826988"/>
              <a:ext cx="104654" cy="803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F215E251-6F34-1C2A-A696-726DE656D55A}"/>
                </a:ext>
              </a:extLst>
            </p:cNvPr>
            <p:cNvSpPr/>
            <p:nvPr/>
          </p:nvSpPr>
          <p:spPr>
            <a:xfrm>
              <a:off x="2997254" y="5695037"/>
              <a:ext cx="104655" cy="8180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42D88D4B-CBB2-B082-4BA3-83E787ED1416}"/>
                </a:ext>
              </a:extLst>
            </p:cNvPr>
            <p:cNvSpPr/>
            <p:nvPr/>
          </p:nvSpPr>
          <p:spPr>
            <a:xfrm>
              <a:off x="4545158" y="5695037"/>
              <a:ext cx="104654" cy="803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B5889BDE-42AC-54B3-3E9D-4423D3A51BDB}"/>
                </a:ext>
              </a:extLst>
            </p:cNvPr>
            <p:cNvSpPr/>
            <p:nvPr/>
          </p:nvSpPr>
          <p:spPr>
            <a:xfrm>
              <a:off x="3160012" y="5696453"/>
              <a:ext cx="104654" cy="803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6F5882E8-7A3F-A1CE-8AD0-99219290C3A8}"/>
                </a:ext>
              </a:extLst>
            </p:cNvPr>
            <p:cNvSpPr/>
            <p:nvPr/>
          </p:nvSpPr>
          <p:spPr>
            <a:xfrm>
              <a:off x="3318186" y="5696824"/>
              <a:ext cx="104654" cy="803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1ACC9148-3198-B04A-8FE6-BF749D849491}"/>
                </a:ext>
              </a:extLst>
            </p:cNvPr>
            <p:cNvSpPr/>
            <p:nvPr/>
          </p:nvSpPr>
          <p:spPr>
            <a:xfrm>
              <a:off x="3468101" y="5696453"/>
              <a:ext cx="104654" cy="803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BBCEF53D-BDC8-3578-A571-7FF8FCC70514}"/>
                </a:ext>
              </a:extLst>
            </p:cNvPr>
            <p:cNvSpPr/>
            <p:nvPr/>
          </p:nvSpPr>
          <p:spPr>
            <a:xfrm>
              <a:off x="3618016" y="5696453"/>
              <a:ext cx="104654" cy="803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08519EBE-6786-282D-DB53-DAB45AC90000}"/>
                </a:ext>
              </a:extLst>
            </p:cNvPr>
            <p:cNvSpPr/>
            <p:nvPr/>
          </p:nvSpPr>
          <p:spPr>
            <a:xfrm>
              <a:off x="3776190" y="5696453"/>
              <a:ext cx="104654" cy="803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F848E43E-591C-703D-5077-1C9009AC8B56}"/>
                </a:ext>
              </a:extLst>
            </p:cNvPr>
            <p:cNvSpPr/>
            <p:nvPr/>
          </p:nvSpPr>
          <p:spPr>
            <a:xfrm>
              <a:off x="3932569" y="5695942"/>
              <a:ext cx="104654" cy="803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4E71C1C1-49C8-9074-1CFB-0A833C4F456C}"/>
                </a:ext>
              </a:extLst>
            </p:cNvPr>
            <p:cNvSpPr/>
            <p:nvPr/>
          </p:nvSpPr>
          <p:spPr>
            <a:xfrm>
              <a:off x="4088948" y="5695942"/>
              <a:ext cx="104654" cy="803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93C84F3F-D9BB-3DA2-51A5-3D9AD496B716}"/>
                </a:ext>
              </a:extLst>
            </p:cNvPr>
            <p:cNvSpPr/>
            <p:nvPr/>
          </p:nvSpPr>
          <p:spPr>
            <a:xfrm>
              <a:off x="4234806" y="5695037"/>
              <a:ext cx="104654" cy="803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C8694B24-7FE2-8B05-48A9-EE549D49B64C}"/>
                </a:ext>
              </a:extLst>
            </p:cNvPr>
            <p:cNvSpPr/>
            <p:nvPr/>
          </p:nvSpPr>
          <p:spPr>
            <a:xfrm>
              <a:off x="4390573" y="5695037"/>
              <a:ext cx="104654" cy="803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C43BEBB8-3FFC-B203-D5AE-424203CA1617}"/>
                </a:ext>
              </a:extLst>
            </p:cNvPr>
            <p:cNvSpPr/>
            <p:nvPr/>
          </p:nvSpPr>
          <p:spPr>
            <a:xfrm>
              <a:off x="2997254" y="5563139"/>
              <a:ext cx="104655" cy="8180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04D51A76-8089-1794-C887-25DAF5B226C1}"/>
                </a:ext>
              </a:extLst>
            </p:cNvPr>
            <p:cNvSpPr/>
            <p:nvPr/>
          </p:nvSpPr>
          <p:spPr>
            <a:xfrm>
              <a:off x="4545158" y="5563139"/>
              <a:ext cx="104654" cy="803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3B03CD96-FFA2-125D-1DD7-ADAFD21A259F}"/>
                </a:ext>
              </a:extLst>
            </p:cNvPr>
            <p:cNvSpPr/>
            <p:nvPr/>
          </p:nvSpPr>
          <p:spPr>
            <a:xfrm>
              <a:off x="3160012" y="5564555"/>
              <a:ext cx="104654" cy="803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BBB36C2C-FBDF-2935-CE14-174EBA1C00D7}"/>
                </a:ext>
              </a:extLst>
            </p:cNvPr>
            <p:cNvSpPr/>
            <p:nvPr/>
          </p:nvSpPr>
          <p:spPr>
            <a:xfrm>
              <a:off x="3318186" y="5564926"/>
              <a:ext cx="104654" cy="803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D65F5FDB-9B12-000C-05C4-B22D718D01CE}"/>
                </a:ext>
              </a:extLst>
            </p:cNvPr>
            <p:cNvSpPr/>
            <p:nvPr/>
          </p:nvSpPr>
          <p:spPr>
            <a:xfrm>
              <a:off x="3468101" y="5564555"/>
              <a:ext cx="104654" cy="803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41FE8031-4FA4-8F5C-E553-20377E3FD9BF}"/>
                </a:ext>
              </a:extLst>
            </p:cNvPr>
            <p:cNvSpPr/>
            <p:nvPr/>
          </p:nvSpPr>
          <p:spPr>
            <a:xfrm>
              <a:off x="3618016" y="5564555"/>
              <a:ext cx="104654" cy="803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AEE2FC3D-D27E-4461-219B-00BAAEE8DCF0}"/>
                </a:ext>
              </a:extLst>
            </p:cNvPr>
            <p:cNvSpPr/>
            <p:nvPr/>
          </p:nvSpPr>
          <p:spPr>
            <a:xfrm>
              <a:off x="3776190" y="5564555"/>
              <a:ext cx="104654" cy="803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48A065D1-80B5-A8B8-D0AA-9C8FEF504F4D}"/>
                </a:ext>
              </a:extLst>
            </p:cNvPr>
            <p:cNvSpPr/>
            <p:nvPr/>
          </p:nvSpPr>
          <p:spPr>
            <a:xfrm>
              <a:off x="3932569" y="5564044"/>
              <a:ext cx="104654" cy="803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29ABEE9D-DCEC-3B2B-209D-DA85C1F70D73}"/>
                </a:ext>
              </a:extLst>
            </p:cNvPr>
            <p:cNvSpPr/>
            <p:nvPr/>
          </p:nvSpPr>
          <p:spPr>
            <a:xfrm>
              <a:off x="4088948" y="5564044"/>
              <a:ext cx="104654" cy="803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9EF94296-90C1-2EBA-1D7E-99D386B3CAC2}"/>
                </a:ext>
              </a:extLst>
            </p:cNvPr>
            <p:cNvSpPr/>
            <p:nvPr/>
          </p:nvSpPr>
          <p:spPr>
            <a:xfrm>
              <a:off x="4234806" y="5563139"/>
              <a:ext cx="104654" cy="803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5FBCFC52-38DB-5FDB-8E5B-8F7C6C678731}"/>
                </a:ext>
              </a:extLst>
            </p:cNvPr>
            <p:cNvSpPr/>
            <p:nvPr/>
          </p:nvSpPr>
          <p:spPr>
            <a:xfrm>
              <a:off x="4390573" y="5563139"/>
              <a:ext cx="104654" cy="803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0B71CA45-E0BE-04A7-7C3C-A76220EAC54E}"/>
              </a:ext>
            </a:extLst>
          </p:cNvPr>
          <p:cNvSpPr/>
          <p:nvPr/>
        </p:nvSpPr>
        <p:spPr>
          <a:xfrm flipH="1">
            <a:off x="6201433" y="3831600"/>
            <a:ext cx="2009297" cy="5798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Arrow: Right 99">
            <a:extLst>
              <a:ext uri="{FF2B5EF4-FFF2-40B4-BE49-F238E27FC236}">
                <a16:creationId xmlns:a16="http://schemas.microsoft.com/office/drawing/2014/main" id="{C436F8D6-BE9E-E256-5E32-321AD0C0EB40}"/>
              </a:ext>
            </a:extLst>
          </p:cNvPr>
          <p:cNvSpPr/>
          <p:nvPr/>
        </p:nvSpPr>
        <p:spPr>
          <a:xfrm flipH="1">
            <a:off x="6201433" y="4450043"/>
            <a:ext cx="2009297" cy="5798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19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Multidocument 9">
            <a:extLst>
              <a:ext uri="{FF2B5EF4-FFF2-40B4-BE49-F238E27FC236}">
                <a16:creationId xmlns:a16="http://schemas.microsoft.com/office/drawing/2014/main" id="{23D72F9F-67C3-BD76-28BB-934D23FEE242}"/>
              </a:ext>
            </a:extLst>
          </p:cNvPr>
          <p:cNvSpPr/>
          <p:nvPr/>
        </p:nvSpPr>
        <p:spPr>
          <a:xfrm>
            <a:off x="8386632" y="2247927"/>
            <a:ext cx="2149603" cy="1648589"/>
          </a:xfrm>
          <a:prstGeom prst="flowChartMulti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96A7E7-3A75-0EB1-29FA-729018690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207975"/>
            <a:ext cx="9022251" cy="1320800"/>
          </a:xfrm>
        </p:spPr>
        <p:txBody>
          <a:bodyPr/>
          <a:lstStyle/>
          <a:p>
            <a:r>
              <a:rPr lang="en-US" dirty="0"/>
              <a:t>You NEED to be Encrypting Your Data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EF34D-A845-DA55-0E95-EB8B43A1A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093" y="2137440"/>
            <a:ext cx="7533427" cy="3880773"/>
          </a:xfrm>
        </p:spPr>
        <p:txBody>
          <a:bodyPr>
            <a:normAutofit/>
          </a:bodyPr>
          <a:lstStyle/>
          <a:p>
            <a:r>
              <a:rPr lang="en-US" sz="3200" dirty="0"/>
              <a:t>TDE</a:t>
            </a:r>
          </a:p>
          <a:p>
            <a:pPr lvl="1"/>
            <a:r>
              <a:rPr lang="en-US" sz="3200" dirty="0"/>
              <a:t>Transparent Data Encryption</a:t>
            </a:r>
          </a:p>
          <a:p>
            <a:r>
              <a:rPr lang="en-US" sz="3200" dirty="0"/>
              <a:t>Seamless encryption of data/log files</a:t>
            </a:r>
          </a:p>
          <a:p>
            <a:r>
              <a:rPr lang="en-US" sz="3200" dirty="0"/>
              <a:t>Built into SQL Server</a:t>
            </a:r>
          </a:p>
        </p:txBody>
      </p:sp>
      <p:sp>
        <p:nvSpPr>
          <p:cNvPr id="9" name="Flowchart: Multidocument 8">
            <a:extLst>
              <a:ext uri="{FF2B5EF4-FFF2-40B4-BE49-F238E27FC236}">
                <a16:creationId xmlns:a16="http://schemas.microsoft.com/office/drawing/2014/main" id="{6381F18B-8D03-325B-756B-1E0ECBB7C6A0}"/>
              </a:ext>
            </a:extLst>
          </p:cNvPr>
          <p:cNvSpPr/>
          <p:nvPr/>
        </p:nvSpPr>
        <p:spPr>
          <a:xfrm>
            <a:off x="7978391" y="2664198"/>
            <a:ext cx="2149603" cy="1667063"/>
          </a:xfrm>
          <a:prstGeom prst="flowChartMulti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D:/MSSQL/</a:t>
            </a:r>
            <a:br>
              <a:rPr lang="en-US" dirty="0"/>
            </a:br>
            <a:r>
              <a:rPr lang="en-US" dirty="0"/>
              <a:t>Database1.MDF</a:t>
            </a:r>
            <a:br>
              <a:rPr lang="en-US" dirty="0"/>
            </a:br>
            <a:r>
              <a:rPr lang="en-US" dirty="0"/>
              <a:t>Database1.LDF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0A4B7B-B77A-99C0-8EF3-0617AA62E506}"/>
              </a:ext>
            </a:extLst>
          </p:cNvPr>
          <p:cNvSpPr txBox="1"/>
          <p:nvPr/>
        </p:nvSpPr>
        <p:spPr>
          <a:xfrm>
            <a:off x="7863520" y="1173142"/>
            <a:ext cx="3651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OS File System</a:t>
            </a:r>
          </a:p>
        </p:txBody>
      </p:sp>
    </p:spTree>
    <p:extLst>
      <p:ext uri="{BB962C8B-B14F-4D97-AF65-F5344CB8AC3E}">
        <p14:creationId xmlns:p14="http://schemas.microsoft.com/office/powerpoint/2010/main" val="34392057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Multidocument 9">
            <a:extLst>
              <a:ext uri="{FF2B5EF4-FFF2-40B4-BE49-F238E27FC236}">
                <a16:creationId xmlns:a16="http://schemas.microsoft.com/office/drawing/2014/main" id="{23D72F9F-67C3-BD76-28BB-934D23FEE242}"/>
              </a:ext>
            </a:extLst>
          </p:cNvPr>
          <p:cNvSpPr/>
          <p:nvPr/>
        </p:nvSpPr>
        <p:spPr>
          <a:xfrm>
            <a:off x="8386632" y="2247927"/>
            <a:ext cx="2149603" cy="1648589"/>
          </a:xfrm>
          <a:prstGeom prst="flowChartMulti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96A7E7-3A75-0EB1-29FA-729018690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07975"/>
            <a:ext cx="8596668" cy="1320800"/>
          </a:xfrm>
        </p:spPr>
        <p:txBody>
          <a:bodyPr/>
          <a:lstStyle/>
          <a:p>
            <a:r>
              <a:rPr lang="en-US" dirty="0"/>
              <a:t>Transparent Data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EF34D-A845-DA55-0E95-EB8B43A1A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583" y="1881028"/>
            <a:ext cx="3000363" cy="3880773"/>
          </a:xfrm>
        </p:spPr>
        <p:txBody>
          <a:bodyPr>
            <a:normAutofit/>
          </a:bodyPr>
          <a:lstStyle/>
          <a:p>
            <a:r>
              <a:rPr lang="en-US" sz="2800" dirty="0"/>
              <a:t>Add</a:t>
            </a:r>
          </a:p>
          <a:p>
            <a:pPr lvl="1"/>
            <a:r>
              <a:rPr lang="en-US" sz="2600" dirty="0"/>
              <a:t>Master Key</a:t>
            </a:r>
          </a:p>
          <a:p>
            <a:pPr lvl="2"/>
            <a:r>
              <a:rPr lang="en-US" sz="2400" dirty="0"/>
              <a:t>Or</a:t>
            </a:r>
          </a:p>
          <a:p>
            <a:pPr lvl="1"/>
            <a:r>
              <a:rPr lang="en-US" sz="2600" dirty="0"/>
              <a:t>Skip if done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66A6CBE9-41D7-1EE6-C474-58787809486E}"/>
              </a:ext>
            </a:extLst>
          </p:cNvPr>
          <p:cNvSpPr/>
          <p:nvPr/>
        </p:nvSpPr>
        <p:spPr>
          <a:xfrm>
            <a:off x="3210768" y="1270000"/>
            <a:ext cx="3706239" cy="5466945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C24EFB21-3E1B-EE23-CBDD-3A26ECEAE170}"/>
              </a:ext>
            </a:extLst>
          </p:cNvPr>
          <p:cNvSpPr/>
          <p:nvPr/>
        </p:nvSpPr>
        <p:spPr>
          <a:xfrm>
            <a:off x="3440306" y="2907565"/>
            <a:ext cx="1407168" cy="165001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E7FAD5F6-AA90-6546-0C6F-8A44920AF596}"/>
              </a:ext>
            </a:extLst>
          </p:cNvPr>
          <p:cNvSpPr/>
          <p:nvPr/>
        </p:nvSpPr>
        <p:spPr>
          <a:xfrm>
            <a:off x="3440306" y="4633146"/>
            <a:ext cx="1407168" cy="165001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Database 2</a:t>
            </a:r>
          </a:p>
        </p:txBody>
      </p:sp>
      <p:sp>
        <p:nvSpPr>
          <p:cNvPr id="9" name="Flowchart: Multidocument 8">
            <a:extLst>
              <a:ext uri="{FF2B5EF4-FFF2-40B4-BE49-F238E27FC236}">
                <a16:creationId xmlns:a16="http://schemas.microsoft.com/office/drawing/2014/main" id="{6381F18B-8D03-325B-756B-1E0ECBB7C6A0}"/>
              </a:ext>
            </a:extLst>
          </p:cNvPr>
          <p:cNvSpPr/>
          <p:nvPr/>
        </p:nvSpPr>
        <p:spPr>
          <a:xfrm>
            <a:off x="7978391" y="2664198"/>
            <a:ext cx="2149603" cy="1667063"/>
          </a:xfrm>
          <a:prstGeom prst="flowChartMulti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D:/MSSQL/</a:t>
            </a:r>
            <a:br>
              <a:rPr lang="en-US" dirty="0"/>
            </a:br>
            <a:r>
              <a:rPr lang="en-US" dirty="0"/>
              <a:t>Database1.MDF</a:t>
            </a:r>
            <a:br>
              <a:rPr lang="en-US" dirty="0"/>
            </a:br>
            <a:r>
              <a:rPr lang="en-US" dirty="0"/>
              <a:t>Database1.LDF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E84083-1D4C-15EB-73F5-716364812493}"/>
              </a:ext>
            </a:extLst>
          </p:cNvPr>
          <p:cNvSpPr txBox="1"/>
          <p:nvPr/>
        </p:nvSpPr>
        <p:spPr>
          <a:xfrm>
            <a:off x="3509378" y="1331138"/>
            <a:ext cx="3114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SQL Server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0A4B7B-B77A-99C0-8EF3-0617AA62E506}"/>
              </a:ext>
            </a:extLst>
          </p:cNvPr>
          <p:cNvSpPr txBox="1"/>
          <p:nvPr/>
        </p:nvSpPr>
        <p:spPr>
          <a:xfrm>
            <a:off x="7863520" y="1173142"/>
            <a:ext cx="3651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OS File System</a:t>
            </a:r>
          </a:p>
        </p:txBody>
      </p:sp>
      <p:pic>
        <p:nvPicPr>
          <p:cNvPr id="13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4C206AEE-A744-9C73-5C03-F7982554A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55751" y="1809680"/>
            <a:ext cx="416270" cy="12927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C79B3F-CB7B-6003-CC3C-EE36B484B9F9}"/>
              </a:ext>
            </a:extLst>
          </p:cNvPr>
          <p:cNvSpPr txBox="1"/>
          <p:nvPr/>
        </p:nvSpPr>
        <p:spPr>
          <a:xfrm>
            <a:off x="7139644" y="4418645"/>
            <a:ext cx="31092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MASTER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ENCRYPTION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PASSWORD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BananaBreadRobVolk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75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Multidocument 9">
            <a:extLst>
              <a:ext uri="{FF2B5EF4-FFF2-40B4-BE49-F238E27FC236}">
                <a16:creationId xmlns:a16="http://schemas.microsoft.com/office/drawing/2014/main" id="{23D72F9F-67C3-BD76-28BB-934D23FEE242}"/>
              </a:ext>
            </a:extLst>
          </p:cNvPr>
          <p:cNvSpPr/>
          <p:nvPr/>
        </p:nvSpPr>
        <p:spPr>
          <a:xfrm>
            <a:off x="8386632" y="2247927"/>
            <a:ext cx="2149603" cy="1648589"/>
          </a:xfrm>
          <a:prstGeom prst="flowChartMulti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96A7E7-3A75-0EB1-29FA-729018690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07975"/>
            <a:ext cx="8596668" cy="1320800"/>
          </a:xfrm>
        </p:spPr>
        <p:txBody>
          <a:bodyPr/>
          <a:lstStyle/>
          <a:p>
            <a:r>
              <a:rPr lang="en-US" dirty="0"/>
              <a:t>Encrypting Your Data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EF34D-A845-DA55-0E95-EB8B43A1A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513" y="1580239"/>
            <a:ext cx="3000363" cy="3880773"/>
          </a:xfrm>
        </p:spPr>
        <p:txBody>
          <a:bodyPr>
            <a:normAutofit/>
          </a:bodyPr>
          <a:lstStyle/>
          <a:p>
            <a:r>
              <a:rPr lang="en-US" sz="2800" dirty="0"/>
              <a:t>Add Certificate</a:t>
            </a:r>
          </a:p>
          <a:p>
            <a:pPr lvl="1"/>
            <a:r>
              <a:rPr lang="en-US" sz="2600" dirty="0"/>
              <a:t>Different than the backup Certificate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66A6CBE9-41D7-1EE6-C474-58787809486E}"/>
              </a:ext>
            </a:extLst>
          </p:cNvPr>
          <p:cNvSpPr/>
          <p:nvPr/>
        </p:nvSpPr>
        <p:spPr>
          <a:xfrm>
            <a:off x="3210768" y="1270000"/>
            <a:ext cx="3706239" cy="5466945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82DCD0EC-2DF6-0F3F-72A0-B916D1B01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55751" y="1809680"/>
            <a:ext cx="416270" cy="12927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</p:pic>
      <p:sp>
        <p:nvSpPr>
          <p:cNvPr id="6" name="Cylinder 5">
            <a:extLst>
              <a:ext uri="{FF2B5EF4-FFF2-40B4-BE49-F238E27FC236}">
                <a16:creationId xmlns:a16="http://schemas.microsoft.com/office/drawing/2014/main" id="{C24EFB21-3E1B-EE23-CBDD-3A26ECEAE170}"/>
              </a:ext>
            </a:extLst>
          </p:cNvPr>
          <p:cNvSpPr/>
          <p:nvPr/>
        </p:nvSpPr>
        <p:spPr>
          <a:xfrm>
            <a:off x="3440306" y="2907565"/>
            <a:ext cx="1407168" cy="165001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E7FAD5F6-AA90-6546-0C6F-8A44920AF596}"/>
              </a:ext>
            </a:extLst>
          </p:cNvPr>
          <p:cNvSpPr/>
          <p:nvPr/>
        </p:nvSpPr>
        <p:spPr>
          <a:xfrm>
            <a:off x="3440306" y="4633146"/>
            <a:ext cx="1407168" cy="165001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Database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08B71A-0D77-4EEC-3144-8898B8A6D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695" y="3056093"/>
            <a:ext cx="1112810" cy="1019368"/>
          </a:xfrm>
          <a:prstGeom prst="rect">
            <a:avLst/>
          </a:prstGeom>
        </p:spPr>
      </p:pic>
      <p:sp>
        <p:nvSpPr>
          <p:cNvPr id="9" name="Flowchart: Multidocument 8">
            <a:extLst>
              <a:ext uri="{FF2B5EF4-FFF2-40B4-BE49-F238E27FC236}">
                <a16:creationId xmlns:a16="http://schemas.microsoft.com/office/drawing/2014/main" id="{6381F18B-8D03-325B-756B-1E0ECBB7C6A0}"/>
              </a:ext>
            </a:extLst>
          </p:cNvPr>
          <p:cNvSpPr/>
          <p:nvPr/>
        </p:nvSpPr>
        <p:spPr>
          <a:xfrm>
            <a:off x="7978391" y="2664198"/>
            <a:ext cx="2149603" cy="1667063"/>
          </a:xfrm>
          <a:prstGeom prst="flowChartMulti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D:/MSSQL/</a:t>
            </a:r>
            <a:br>
              <a:rPr lang="en-US" dirty="0"/>
            </a:br>
            <a:r>
              <a:rPr lang="en-US" dirty="0"/>
              <a:t>Database1.MDF</a:t>
            </a:r>
            <a:br>
              <a:rPr lang="en-US" dirty="0"/>
            </a:br>
            <a:r>
              <a:rPr lang="en-US" dirty="0"/>
              <a:t>Database1.LDF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E84083-1D4C-15EB-73F5-716364812493}"/>
              </a:ext>
            </a:extLst>
          </p:cNvPr>
          <p:cNvSpPr txBox="1"/>
          <p:nvPr/>
        </p:nvSpPr>
        <p:spPr>
          <a:xfrm>
            <a:off x="3509378" y="1331138"/>
            <a:ext cx="3114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SQL Server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0A4B7B-B77A-99C0-8EF3-0617AA62E506}"/>
              </a:ext>
            </a:extLst>
          </p:cNvPr>
          <p:cNvSpPr txBox="1"/>
          <p:nvPr/>
        </p:nvSpPr>
        <p:spPr>
          <a:xfrm>
            <a:off x="7863520" y="1173142"/>
            <a:ext cx="3651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OS File System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2B9F9C-D2EA-2D9E-AC9D-19ECBFDB4E9D}"/>
              </a:ext>
            </a:extLst>
          </p:cNvPr>
          <p:cNvSpPr txBox="1"/>
          <p:nvPr/>
        </p:nvSpPr>
        <p:spPr>
          <a:xfrm>
            <a:off x="6938310" y="4517868"/>
            <a:ext cx="61055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CERTIFICATE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CertificateTDEDatabaseEncryption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SUBJECT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'Cert for TDE DB Encryption'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EXPIRY_DATE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'20341114'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64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Multidocument 9">
            <a:extLst>
              <a:ext uri="{FF2B5EF4-FFF2-40B4-BE49-F238E27FC236}">
                <a16:creationId xmlns:a16="http://schemas.microsoft.com/office/drawing/2014/main" id="{23D72F9F-67C3-BD76-28BB-934D23FEE242}"/>
              </a:ext>
            </a:extLst>
          </p:cNvPr>
          <p:cNvSpPr/>
          <p:nvPr/>
        </p:nvSpPr>
        <p:spPr>
          <a:xfrm>
            <a:off x="8386632" y="2247927"/>
            <a:ext cx="2149603" cy="1648589"/>
          </a:xfrm>
          <a:prstGeom prst="flowChartMulti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96A7E7-3A75-0EB1-29FA-729018690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07975"/>
            <a:ext cx="8596668" cy="1320800"/>
          </a:xfrm>
        </p:spPr>
        <p:txBody>
          <a:bodyPr/>
          <a:lstStyle/>
          <a:p>
            <a:r>
              <a:rPr lang="en-US" dirty="0"/>
              <a:t>Encrypting Your Data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EF34D-A845-DA55-0E95-EB8B43A1A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513" y="1580239"/>
            <a:ext cx="3000363" cy="3880773"/>
          </a:xfrm>
        </p:spPr>
        <p:txBody>
          <a:bodyPr>
            <a:normAutofit/>
          </a:bodyPr>
          <a:lstStyle/>
          <a:p>
            <a:r>
              <a:rPr lang="en-US" sz="2800" dirty="0"/>
              <a:t>Encrypt the DB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66A6CBE9-41D7-1EE6-C474-58787809486E}"/>
              </a:ext>
            </a:extLst>
          </p:cNvPr>
          <p:cNvSpPr/>
          <p:nvPr/>
        </p:nvSpPr>
        <p:spPr>
          <a:xfrm>
            <a:off x="3210768" y="1270000"/>
            <a:ext cx="3706239" cy="5466945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82DCD0EC-2DF6-0F3F-72A0-B916D1B01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55751" y="1809680"/>
            <a:ext cx="416270" cy="12927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</p:pic>
      <p:sp>
        <p:nvSpPr>
          <p:cNvPr id="6" name="Cylinder 5">
            <a:extLst>
              <a:ext uri="{FF2B5EF4-FFF2-40B4-BE49-F238E27FC236}">
                <a16:creationId xmlns:a16="http://schemas.microsoft.com/office/drawing/2014/main" id="{C24EFB21-3E1B-EE23-CBDD-3A26ECEAE170}"/>
              </a:ext>
            </a:extLst>
          </p:cNvPr>
          <p:cNvSpPr/>
          <p:nvPr/>
        </p:nvSpPr>
        <p:spPr>
          <a:xfrm>
            <a:off x="3440306" y="2907565"/>
            <a:ext cx="1407168" cy="165001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E7FAD5F6-AA90-6546-0C6F-8A44920AF596}"/>
              </a:ext>
            </a:extLst>
          </p:cNvPr>
          <p:cNvSpPr/>
          <p:nvPr/>
        </p:nvSpPr>
        <p:spPr>
          <a:xfrm>
            <a:off x="3440306" y="4633146"/>
            <a:ext cx="1407168" cy="165001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Database 2</a:t>
            </a:r>
          </a:p>
        </p:txBody>
      </p:sp>
      <p:sp>
        <p:nvSpPr>
          <p:cNvPr id="9" name="Flowchart: Multidocument 8">
            <a:extLst>
              <a:ext uri="{FF2B5EF4-FFF2-40B4-BE49-F238E27FC236}">
                <a16:creationId xmlns:a16="http://schemas.microsoft.com/office/drawing/2014/main" id="{6381F18B-8D03-325B-756B-1E0ECBB7C6A0}"/>
              </a:ext>
            </a:extLst>
          </p:cNvPr>
          <p:cNvSpPr/>
          <p:nvPr/>
        </p:nvSpPr>
        <p:spPr>
          <a:xfrm>
            <a:off x="7978391" y="2664198"/>
            <a:ext cx="2149603" cy="1667063"/>
          </a:xfrm>
          <a:prstGeom prst="flowChartMulti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D:/MSSQL/</a:t>
            </a:r>
            <a:br>
              <a:rPr lang="en-US" dirty="0"/>
            </a:br>
            <a:r>
              <a:rPr lang="en-US" dirty="0"/>
              <a:t>Database1.MDF</a:t>
            </a:r>
            <a:br>
              <a:rPr lang="en-US" dirty="0"/>
            </a:br>
            <a:r>
              <a:rPr lang="en-US" dirty="0"/>
              <a:t>Database1.LDF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E84083-1D4C-15EB-73F5-716364812493}"/>
              </a:ext>
            </a:extLst>
          </p:cNvPr>
          <p:cNvSpPr txBox="1"/>
          <p:nvPr/>
        </p:nvSpPr>
        <p:spPr>
          <a:xfrm>
            <a:off x="3509378" y="1331138"/>
            <a:ext cx="3114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SQL Server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0A4B7B-B77A-99C0-8EF3-0617AA62E506}"/>
              </a:ext>
            </a:extLst>
          </p:cNvPr>
          <p:cNvSpPr txBox="1"/>
          <p:nvPr/>
        </p:nvSpPr>
        <p:spPr>
          <a:xfrm>
            <a:off x="7863520" y="1173142"/>
            <a:ext cx="3651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OS File System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C2F8BC4-C1FA-13E2-7103-A29653718AC1}"/>
              </a:ext>
            </a:extLst>
          </p:cNvPr>
          <p:cNvSpPr/>
          <p:nvPr/>
        </p:nvSpPr>
        <p:spPr>
          <a:xfrm>
            <a:off x="4294447" y="3441113"/>
            <a:ext cx="3706239" cy="5798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08B71A-0D77-4EEC-3144-8898B8A6D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695" y="3056093"/>
            <a:ext cx="1112810" cy="10193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FD3402-4886-B977-1010-67D1E1254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924" y="3177769"/>
            <a:ext cx="412976" cy="2633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FEE5E8-9EBC-C8E0-EE28-9FC1E58AC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391" y="3441552"/>
            <a:ext cx="477418" cy="3345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D4BD604-92D4-B946-5832-E980F8696EEA}"/>
              </a:ext>
            </a:extLst>
          </p:cNvPr>
          <p:cNvSpPr txBox="1"/>
          <p:nvPr/>
        </p:nvSpPr>
        <p:spPr>
          <a:xfrm>
            <a:off x="387544" y="2174317"/>
            <a:ext cx="328768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USE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WorldImporters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ENCRYPTION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WITH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ALGORITHM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AES_256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ENCRYPTION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SERVER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CERTIFICATE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CertificateTDEDatabaseEncryption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WorldImporters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ENCRYPTION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57248EB-793C-64FE-E051-87B502798793}"/>
              </a:ext>
            </a:extLst>
          </p:cNvPr>
          <p:cNvGrpSpPr/>
          <p:nvPr/>
        </p:nvGrpSpPr>
        <p:grpSpPr>
          <a:xfrm>
            <a:off x="9597820" y="3052550"/>
            <a:ext cx="142411" cy="180183"/>
            <a:chOff x="8163389" y="4851087"/>
            <a:chExt cx="477418" cy="57737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C91C5D6-4F07-A769-0D60-3F852C4CD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5610" y="4851087"/>
              <a:ext cx="412976" cy="26334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72065DD-78D0-FE10-0067-024E769E4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63389" y="5093879"/>
              <a:ext cx="477418" cy="3345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332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6C521-2689-45DC-A7B0-BC55B4F2E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Hack a SQL Server database?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D8AB1-0D12-AABA-7912-7B55415BD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673" y="791832"/>
            <a:ext cx="8406375" cy="5560402"/>
          </a:xfrm>
        </p:spPr>
        <p:txBody>
          <a:bodyPr>
            <a:normAutofit lnSpcReduction="10000"/>
          </a:bodyPr>
          <a:lstStyle/>
          <a:p>
            <a:endParaRPr lang="en-US" sz="2400" dirty="0"/>
          </a:p>
          <a:p>
            <a:r>
              <a:rPr lang="en-US" sz="2400" dirty="0"/>
              <a:t>Easiest</a:t>
            </a:r>
          </a:p>
          <a:p>
            <a:pPr lvl="1"/>
            <a:r>
              <a:rPr lang="en-US" sz="2400" dirty="0"/>
              <a:t>Get access to the backup directory</a:t>
            </a:r>
          </a:p>
          <a:p>
            <a:pPr lvl="1"/>
            <a:r>
              <a:rPr lang="en-US" sz="2600" dirty="0"/>
              <a:t>Copy the backup file</a:t>
            </a:r>
          </a:p>
          <a:p>
            <a:pPr lvl="1"/>
            <a:r>
              <a:rPr lang="en-US" sz="2600" dirty="0"/>
              <a:t>Restore it to another SQL Server </a:t>
            </a:r>
          </a:p>
          <a:p>
            <a:r>
              <a:rPr lang="en-US" sz="2400" dirty="0"/>
              <a:t>Midrange</a:t>
            </a:r>
          </a:p>
          <a:p>
            <a:pPr lvl="1"/>
            <a:r>
              <a:rPr lang="en-US" sz="2400" dirty="0"/>
              <a:t>Get access to the SQL Server data directory or old disk</a:t>
            </a:r>
          </a:p>
          <a:p>
            <a:pPr lvl="1"/>
            <a:r>
              <a:rPr lang="en-US" sz="2400" dirty="0"/>
              <a:t>Look for </a:t>
            </a:r>
            <a:r>
              <a:rPr lang="en-US" sz="2400" dirty="0" err="1"/>
              <a:t>mdf</a:t>
            </a:r>
            <a:r>
              <a:rPr lang="en-US" sz="2400" dirty="0"/>
              <a:t> files that you can copy &amp; attach</a:t>
            </a:r>
          </a:p>
          <a:p>
            <a:r>
              <a:rPr lang="en-US" sz="2400" dirty="0"/>
              <a:t>Harder</a:t>
            </a:r>
          </a:p>
          <a:p>
            <a:pPr lvl="1"/>
            <a:r>
              <a:rPr lang="en-US" sz="2400" dirty="0"/>
              <a:t>Hack a SQL login or application </a:t>
            </a:r>
          </a:p>
          <a:p>
            <a:pPr lvl="1"/>
            <a:r>
              <a:rPr lang="en-US" sz="2400" dirty="0"/>
              <a:t>Copy data directly from the database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51D37EB-D1D2-4836-42B3-B93CE7D5D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851" y="1644335"/>
            <a:ext cx="2408572" cy="356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68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Multidocument 9">
            <a:extLst>
              <a:ext uri="{FF2B5EF4-FFF2-40B4-BE49-F238E27FC236}">
                <a16:creationId xmlns:a16="http://schemas.microsoft.com/office/drawing/2014/main" id="{23D72F9F-67C3-BD76-28BB-934D23FEE242}"/>
              </a:ext>
            </a:extLst>
          </p:cNvPr>
          <p:cNvSpPr/>
          <p:nvPr/>
        </p:nvSpPr>
        <p:spPr>
          <a:xfrm>
            <a:off x="8386632" y="2247927"/>
            <a:ext cx="2149603" cy="1648589"/>
          </a:xfrm>
          <a:prstGeom prst="flowChartMulti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96A7E7-3A75-0EB1-29FA-729018690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07975"/>
            <a:ext cx="8596668" cy="1320800"/>
          </a:xfrm>
        </p:spPr>
        <p:txBody>
          <a:bodyPr/>
          <a:lstStyle/>
          <a:p>
            <a:r>
              <a:rPr lang="en-US" dirty="0"/>
              <a:t>Encrypting Your Data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EF34D-A845-DA55-0E95-EB8B43A1A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513" y="1580239"/>
            <a:ext cx="3000363" cy="3880773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Issues w/TDE</a:t>
            </a:r>
          </a:p>
          <a:p>
            <a:r>
              <a:rPr lang="en-US" sz="2800" dirty="0"/>
              <a:t>Large DBs</a:t>
            </a:r>
          </a:p>
          <a:p>
            <a:pPr lvl="1"/>
            <a:r>
              <a:rPr lang="en-US" sz="2600" dirty="0"/>
              <a:t>Time to encrypt</a:t>
            </a:r>
          </a:p>
          <a:p>
            <a:pPr lvl="1"/>
            <a:endParaRPr lang="en-US" sz="2600" dirty="0"/>
          </a:p>
          <a:p>
            <a:r>
              <a:rPr lang="en-US" sz="2800" dirty="0"/>
              <a:t>Backup of DBs will already be encrypted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66A6CBE9-41D7-1EE6-C474-58787809486E}"/>
              </a:ext>
            </a:extLst>
          </p:cNvPr>
          <p:cNvSpPr/>
          <p:nvPr/>
        </p:nvSpPr>
        <p:spPr>
          <a:xfrm>
            <a:off x="3210768" y="1270000"/>
            <a:ext cx="3706239" cy="5466945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82DCD0EC-2DF6-0F3F-72A0-B916D1B01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55751" y="1809680"/>
            <a:ext cx="416270" cy="12927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</p:pic>
      <p:sp>
        <p:nvSpPr>
          <p:cNvPr id="6" name="Cylinder 5">
            <a:extLst>
              <a:ext uri="{FF2B5EF4-FFF2-40B4-BE49-F238E27FC236}">
                <a16:creationId xmlns:a16="http://schemas.microsoft.com/office/drawing/2014/main" id="{C24EFB21-3E1B-EE23-CBDD-3A26ECEAE170}"/>
              </a:ext>
            </a:extLst>
          </p:cNvPr>
          <p:cNvSpPr/>
          <p:nvPr/>
        </p:nvSpPr>
        <p:spPr>
          <a:xfrm>
            <a:off x="3440306" y="2907565"/>
            <a:ext cx="1407168" cy="165001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E7FAD5F6-AA90-6546-0C6F-8A44920AF596}"/>
              </a:ext>
            </a:extLst>
          </p:cNvPr>
          <p:cNvSpPr/>
          <p:nvPr/>
        </p:nvSpPr>
        <p:spPr>
          <a:xfrm>
            <a:off x="3440306" y="4633146"/>
            <a:ext cx="1407168" cy="165001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Database 2</a:t>
            </a:r>
          </a:p>
        </p:txBody>
      </p:sp>
      <p:sp>
        <p:nvSpPr>
          <p:cNvPr id="9" name="Flowchart: Multidocument 8">
            <a:extLst>
              <a:ext uri="{FF2B5EF4-FFF2-40B4-BE49-F238E27FC236}">
                <a16:creationId xmlns:a16="http://schemas.microsoft.com/office/drawing/2014/main" id="{6381F18B-8D03-325B-756B-1E0ECBB7C6A0}"/>
              </a:ext>
            </a:extLst>
          </p:cNvPr>
          <p:cNvSpPr/>
          <p:nvPr/>
        </p:nvSpPr>
        <p:spPr>
          <a:xfrm>
            <a:off x="7978391" y="2664198"/>
            <a:ext cx="2149603" cy="1667063"/>
          </a:xfrm>
          <a:prstGeom prst="flowChartMulti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D:/MSSQL/</a:t>
            </a:r>
            <a:br>
              <a:rPr lang="en-US" dirty="0"/>
            </a:br>
            <a:r>
              <a:rPr lang="en-US" dirty="0"/>
              <a:t>Database1.MDF</a:t>
            </a:r>
            <a:br>
              <a:rPr lang="en-US" dirty="0"/>
            </a:br>
            <a:r>
              <a:rPr lang="en-US" dirty="0"/>
              <a:t>Database1.LDF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E84083-1D4C-15EB-73F5-716364812493}"/>
              </a:ext>
            </a:extLst>
          </p:cNvPr>
          <p:cNvSpPr txBox="1"/>
          <p:nvPr/>
        </p:nvSpPr>
        <p:spPr>
          <a:xfrm>
            <a:off x="3509378" y="1331138"/>
            <a:ext cx="3114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SQL Server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0A4B7B-B77A-99C0-8EF3-0617AA62E506}"/>
              </a:ext>
            </a:extLst>
          </p:cNvPr>
          <p:cNvSpPr txBox="1"/>
          <p:nvPr/>
        </p:nvSpPr>
        <p:spPr>
          <a:xfrm>
            <a:off x="7863520" y="1173142"/>
            <a:ext cx="3651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OS File System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C2F8BC4-C1FA-13E2-7103-A29653718AC1}"/>
              </a:ext>
            </a:extLst>
          </p:cNvPr>
          <p:cNvSpPr/>
          <p:nvPr/>
        </p:nvSpPr>
        <p:spPr>
          <a:xfrm>
            <a:off x="4294447" y="3441113"/>
            <a:ext cx="3706239" cy="5798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08B71A-0D77-4EEC-3144-8898B8A6D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695" y="3056093"/>
            <a:ext cx="1112810" cy="10193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FD3402-4886-B977-1010-67D1E1254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924" y="3177769"/>
            <a:ext cx="412976" cy="2633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FEE5E8-9EBC-C8E0-EE28-9FC1E58AC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391" y="3441552"/>
            <a:ext cx="477418" cy="33457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57248EB-793C-64FE-E051-87B502798793}"/>
              </a:ext>
            </a:extLst>
          </p:cNvPr>
          <p:cNvGrpSpPr/>
          <p:nvPr/>
        </p:nvGrpSpPr>
        <p:grpSpPr>
          <a:xfrm>
            <a:off x="9597820" y="3052550"/>
            <a:ext cx="142411" cy="180183"/>
            <a:chOff x="8163389" y="4851087"/>
            <a:chExt cx="477418" cy="57737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C91C5D6-4F07-A769-0D60-3F852C4CD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5610" y="4851087"/>
              <a:ext cx="412976" cy="26334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72065DD-78D0-FE10-0067-024E769E4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63389" y="5093879"/>
              <a:ext cx="477418" cy="3345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001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DCE4-1B2D-3037-1DD6-9CD3CCA50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Encrypting your Table Data Columns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1F487-B35D-0FE4-0FFA-299010C5A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93371"/>
            <a:ext cx="8596668" cy="4647991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PCI</a:t>
            </a:r>
          </a:p>
          <a:p>
            <a:pPr lvl="1"/>
            <a:r>
              <a:rPr lang="en-US" sz="2000" dirty="0"/>
              <a:t>Credit Card Data</a:t>
            </a:r>
          </a:p>
          <a:p>
            <a:pPr lvl="1"/>
            <a:r>
              <a:rPr lang="en-US" sz="2000" dirty="0"/>
              <a:t>Bank Account Data</a:t>
            </a:r>
          </a:p>
          <a:p>
            <a:r>
              <a:rPr lang="en-US" sz="2000" dirty="0"/>
              <a:t>PII</a:t>
            </a:r>
          </a:p>
          <a:p>
            <a:pPr lvl="1"/>
            <a:r>
              <a:rPr lang="en-US" sz="2000" dirty="0"/>
              <a:t>Social Security Number ( National ID ) </a:t>
            </a:r>
          </a:p>
          <a:p>
            <a:pPr lvl="1"/>
            <a:r>
              <a:rPr lang="en-US" sz="2000" dirty="0"/>
              <a:t>Passport Number</a:t>
            </a:r>
          </a:p>
          <a:p>
            <a:pPr lvl="1"/>
            <a:r>
              <a:rPr lang="en-US" sz="2000" dirty="0"/>
              <a:t>Driver License Number</a:t>
            </a:r>
          </a:p>
          <a:p>
            <a:pPr lvl="1"/>
            <a:r>
              <a:rPr lang="en-US" sz="2000" dirty="0"/>
              <a:t>Phone Number</a:t>
            </a:r>
          </a:p>
          <a:p>
            <a:pPr lvl="1"/>
            <a:r>
              <a:rPr lang="en-US" sz="2000" dirty="0"/>
              <a:t>Name</a:t>
            </a:r>
          </a:p>
          <a:p>
            <a:pPr lvl="1"/>
            <a:r>
              <a:rPr lang="en-US" sz="2000" dirty="0"/>
              <a:t>Birth Date</a:t>
            </a:r>
          </a:p>
          <a:p>
            <a:pPr lvl="1"/>
            <a:r>
              <a:rPr lang="en-US" sz="2000" dirty="0"/>
              <a:t>Address</a:t>
            </a:r>
          </a:p>
          <a:p>
            <a:pPr lvl="1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EB1FBEA-92A5-C37D-DAD3-3DF53FE6F5C8}"/>
              </a:ext>
            </a:extLst>
          </p:cNvPr>
          <p:cNvGrpSpPr/>
          <p:nvPr/>
        </p:nvGrpSpPr>
        <p:grpSpPr>
          <a:xfrm>
            <a:off x="4018692" y="2355316"/>
            <a:ext cx="7531647" cy="3150822"/>
            <a:chOff x="4018692" y="2355316"/>
            <a:chExt cx="7531647" cy="315082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56A2E181-00D8-C0F0-AC09-EC77FC7A141B}"/>
                </a:ext>
              </a:extLst>
            </p:cNvPr>
            <p:cNvSpPr/>
            <p:nvPr/>
          </p:nvSpPr>
          <p:spPr>
            <a:xfrm>
              <a:off x="5888115" y="4347737"/>
              <a:ext cx="3706239" cy="579864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61EF4D3-41B3-5769-3C8C-38D106EF3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69837" y="2355316"/>
              <a:ext cx="2003455" cy="152769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F27C346-31AD-BD2E-4DF2-A13664927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3525" y="3883010"/>
              <a:ext cx="2316078" cy="16231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8B96ED-D244-F058-499A-B90307927201}"/>
                </a:ext>
              </a:extLst>
            </p:cNvPr>
            <p:cNvSpPr txBox="1"/>
            <p:nvPr/>
          </p:nvSpPr>
          <p:spPr>
            <a:xfrm>
              <a:off x="4018692" y="4423400"/>
              <a:ext cx="1869423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123-45-6789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AB11D4-35DB-5F35-0492-DD1F947F8F1E}"/>
                </a:ext>
              </a:extLst>
            </p:cNvPr>
            <p:cNvSpPr txBox="1"/>
            <p:nvPr/>
          </p:nvSpPr>
          <p:spPr>
            <a:xfrm>
              <a:off x="9594354" y="4406836"/>
              <a:ext cx="1955985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XXX-XXX-XXX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66810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1DD42-66EC-1721-EF16-E1F736179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Encryption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9C606-B2EB-3DAC-6F70-1AF183FE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15291"/>
            <a:ext cx="8596668" cy="4526071"/>
          </a:xfrm>
        </p:spPr>
        <p:txBody>
          <a:bodyPr>
            <a:normAutofit/>
          </a:bodyPr>
          <a:lstStyle/>
          <a:p>
            <a:r>
              <a:rPr lang="en-US" sz="3200" dirty="0"/>
              <a:t>Appliance or Software</a:t>
            </a:r>
          </a:p>
          <a:p>
            <a:pPr lvl="1"/>
            <a:r>
              <a:rPr lang="en-US" sz="2400" dirty="0"/>
              <a:t>External to SQL Server</a:t>
            </a:r>
          </a:p>
          <a:p>
            <a:r>
              <a:rPr lang="en-US" sz="3200" dirty="0"/>
              <a:t>Certificate Encryption</a:t>
            </a:r>
          </a:p>
          <a:p>
            <a:pPr lvl="1"/>
            <a:r>
              <a:rPr lang="en-US" sz="2400" dirty="0"/>
              <a:t>Uses an internal certificate, password</a:t>
            </a:r>
          </a:p>
          <a:p>
            <a:r>
              <a:rPr lang="en-US" sz="3200" dirty="0"/>
              <a:t>Always Encrypted</a:t>
            </a:r>
          </a:p>
          <a:p>
            <a:pPr lvl="1"/>
            <a:r>
              <a:rPr lang="en-US" sz="2400" dirty="0"/>
              <a:t>Application Centric Encryption</a:t>
            </a:r>
          </a:p>
          <a:p>
            <a:r>
              <a:rPr lang="en-US" sz="3200" dirty="0"/>
              <a:t>Encrypting Stored Procedures</a:t>
            </a:r>
          </a:p>
          <a:p>
            <a:pPr lvl="1"/>
            <a:r>
              <a:rPr lang="en-US" sz="2600" dirty="0"/>
              <a:t>Encrypts procedure text and prevents changes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18B1379-A6AE-EA33-1912-032BCA952237}"/>
              </a:ext>
            </a:extLst>
          </p:cNvPr>
          <p:cNvGrpSpPr/>
          <p:nvPr/>
        </p:nvGrpSpPr>
        <p:grpSpPr>
          <a:xfrm>
            <a:off x="5947955" y="1575139"/>
            <a:ext cx="3720434" cy="278037"/>
            <a:chOff x="4018692" y="4347737"/>
            <a:chExt cx="7425563" cy="661204"/>
          </a:xfrm>
        </p:grpSpPr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01483236-7E9E-CC4C-696D-FF8F0F40DA83}"/>
                </a:ext>
              </a:extLst>
            </p:cNvPr>
            <p:cNvSpPr/>
            <p:nvPr/>
          </p:nvSpPr>
          <p:spPr>
            <a:xfrm>
              <a:off x="5888115" y="4347737"/>
              <a:ext cx="3706239" cy="579864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61BF83D-725E-0F1F-5BF2-8CDD4B25F7E6}"/>
                </a:ext>
              </a:extLst>
            </p:cNvPr>
            <p:cNvSpPr txBox="1"/>
            <p:nvPr/>
          </p:nvSpPr>
          <p:spPr>
            <a:xfrm>
              <a:off x="4018692" y="4423400"/>
              <a:ext cx="1763515" cy="58554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0070C0"/>
                  </a:solidFill>
                </a:rPr>
                <a:t>123-45-6789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4CADAF-95F2-4CD3-489F-418F11954AC1}"/>
                </a:ext>
              </a:extLst>
            </p:cNvPr>
            <p:cNvSpPr txBox="1"/>
            <p:nvPr/>
          </p:nvSpPr>
          <p:spPr>
            <a:xfrm>
              <a:off x="9594354" y="4406836"/>
              <a:ext cx="1849901" cy="5855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0070C0"/>
                  </a:solidFill>
                </a:rPr>
                <a:t>XXX-XXX-XXX</a:t>
              </a:r>
            </a:p>
          </p:txBody>
        </p:sp>
      </p:grpSp>
      <p:sp>
        <p:nvSpPr>
          <p:cNvPr id="11" name="Action Button: Video 1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4B757AC-55CB-330C-91A4-84365A23AAF1}"/>
              </a:ext>
            </a:extLst>
          </p:cNvPr>
          <p:cNvSpPr/>
          <p:nvPr/>
        </p:nvSpPr>
        <p:spPr>
          <a:xfrm>
            <a:off x="7437120" y="425604"/>
            <a:ext cx="627017" cy="905691"/>
          </a:xfrm>
          <a:prstGeom prst="actionButtonMovi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4B864A2-3AE7-08A0-94F4-8A2280BD85D1}"/>
              </a:ext>
            </a:extLst>
          </p:cNvPr>
          <p:cNvGrpSpPr/>
          <p:nvPr/>
        </p:nvGrpSpPr>
        <p:grpSpPr>
          <a:xfrm>
            <a:off x="5921829" y="2751912"/>
            <a:ext cx="3720434" cy="278037"/>
            <a:chOff x="4018692" y="4347737"/>
            <a:chExt cx="7425563" cy="661204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4645DDD9-6949-7928-00AB-63AAE59E06A3}"/>
                </a:ext>
              </a:extLst>
            </p:cNvPr>
            <p:cNvSpPr/>
            <p:nvPr/>
          </p:nvSpPr>
          <p:spPr>
            <a:xfrm>
              <a:off x="5888115" y="4347737"/>
              <a:ext cx="3706239" cy="579864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F1D386-C6A5-2F60-DD15-B6A1512396BA}"/>
                </a:ext>
              </a:extLst>
            </p:cNvPr>
            <p:cNvSpPr txBox="1"/>
            <p:nvPr/>
          </p:nvSpPr>
          <p:spPr>
            <a:xfrm>
              <a:off x="4018692" y="4423400"/>
              <a:ext cx="1763515" cy="58554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0070C0"/>
                  </a:solidFill>
                </a:rPr>
                <a:t>123-45-6789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5609BD-5E30-DCAC-C1F4-4650B466B1BA}"/>
                </a:ext>
              </a:extLst>
            </p:cNvPr>
            <p:cNvSpPr txBox="1"/>
            <p:nvPr/>
          </p:nvSpPr>
          <p:spPr>
            <a:xfrm>
              <a:off x="9594354" y="4406836"/>
              <a:ext cx="1849901" cy="5855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0070C0"/>
                  </a:solidFill>
                </a:rPr>
                <a:t>XXX-XXX-XXX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9FCDDB1-4745-0A99-41A0-38EC5EDC87AF}"/>
              </a:ext>
            </a:extLst>
          </p:cNvPr>
          <p:cNvGrpSpPr/>
          <p:nvPr/>
        </p:nvGrpSpPr>
        <p:grpSpPr>
          <a:xfrm>
            <a:off x="5921829" y="3883390"/>
            <a:ext cx="3720434" cy="278037"/>
            <a:chOff x="4018692" y="4347737"/>
            <a:chExt cx="7425563" cy="661204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FB39A344-8CBD-BCC8-7D0D-C443E715EF58}"/>
                </a:ext>
              </a:extLst>
            </p:cNvPr>
            <p:cNvSpPr/>
            <p:nvPr/>
          </p:nvSpPr>
          <p:spPr>
            <a:xfrm>
              <a:off x="5888115" y="4347737"/>
              <a:ext cx="3706239" cy="579864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7DFEFB5-0409-F420-9CD3-30499D3F4EF6}"/>
                </a:ext>
              </a:extLst>
            </p:cNvPr>
            <p:cNvSpPr txBox="1"/>
            <p:nvPr/>
          </p:nvSpPr>
          <p:spPr>
            <a:xfrm>
              <a:off x="4018692" y="4423400"/>
              <a:ext cx="1763515" cy="58554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0070C0"/>
                  </a:solidFill>
                </a:rPr>
                <a:t>123-45-6789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0B8A3A2-E8BA-2732-E950-19D0604FF442}"/>
                </a:ext>
              </a:extLst>
            </p:cNvPr>
            <p:cNvSpPr txBox="1"/>
            <p:nvPr/>
          </p:nvSpPr>
          <p:spPr>
            <a:xfrm>
              <a:off x="9594354" y="4406836"/>
              <a:ext cx="1849901" cy="5855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0070C0"/>
                  </a:solidFill>
                </a:rPr>
                <a:t>XXX-XXX-XXX</a:t>
              </a:r>
            </a:p>
          </p:txBody>
        </p:sp>
      </p:grpSp>
      <p:sp>
        <p:nvSpPr>
          <p:cNvPr id="22" name="Scroll: Horizontal 21">
            <a:extLst>
              <a:ext uri="{FF2B5EF4-FFF2-40B4-BE49-F238E27FC236}">
                <a16:creationId xmlns:a16="http://schemas.microsoft.com/office/drawing/2014/main" id="{B83BEF22-F7E7-38EF-6E7C-CE11ACEF4B31}"/>
              </a:ext>
            </a:extLst>
          </p:cNvPr>
          <p:cNvSpPr/>
          <p:nvPr/>
        </p:nvSpPr>
        <p:spPr>
          <a:xfrm>
            <a:off x="7410994" y="2542903"/>
            <a:ext cx="775063" cy="762637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allout: Up Arrow 23">
            <a:extLst>
              <a:ext uri="{FF2B5EF4-FFF2-40B4-BE49-F238E27FC236}">
                <a16:creationId xmlns:a16="http://schemas.microsoft.com/office/drawing/2014/main" id="{4990A35E-1FED-815B-3AFF-883E62C7AA87}"/>
              </a:ext>
            </a:extLst>
          </p:cNvPr>
          <p:cNvSpPr/>
          <p:nvPr/>
        </p:nvSpPr>
        <p:spPr>
          <a:xfrm>
            <a:off x="7285326" y="1277801"/>
            <a:ext cx="926857" cy="685208"/>
          </a:xfrm>
          <a:prstGeom prst="up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allout: Right Arrow 24">
            <a:extLst>
              <a:ext uri="{FF2B5EF4-FFF2-40B4-BE49-F238E27FC236}">
                <a16:creationId xmlns:a16="http://schemas.microsoft.com/office/drawing/2014/main" id="{F4934FE4-F8B4-C0E3-A0CB-A8CB8A50AE2C}"/>
              </a:ext>
            </a:extLst>
          </p:cNvPr>
          <p:cNvSpPr/>
          <p:nvPr/>
        </p:nvSpPr>
        <p:spPr>
          <a:xfrm>
            <a:off x="7437120" y="3683726"/>
            <a:ext cx="1027611" cy="661851"/>
          </a:xfrm>
          <a:prstGeom prst="right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624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A01CC-0F73-C602-E7F8-204722389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56238"/>
            <a:ext cx="8596668" cy="1320800"/>
          </a:xfrm>
        </p:spPr>
        <p:txBody>
          <a:bodyPr/>
          <a:lstStyle/>
          <a:p>
            <a:r>
              <a:rPr lang="en-US" dirty="0"/>
              <a:t>Appliance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DF64A-3EDF-CEB4-563B-A391E077C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248" y="1115560"/>
            <a:ext cx="5810552" cy="3880773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External to SQL Server</a:t>
            </a:r>
          </a:p>
          <a:p>
            <a:r>
              <a:rPr lang="en-US" sz="2400" dirty="0"/>
              <a:t>Can be </a:t>
            </a:r>
          </a:p>
          <a:p>
            <a:pPr lvl="1"/>
            <a:r>
              <a:rPr lang="en-US" sz="2200" dirty="0"/>
              <a:t>a physical piece of hardware that is installed in your rack</a:t>
            </a:r>
          </a:p>
          <a:p>
            <a:pPr lvl="1"/>
            <a:r>
              <a:rPr lang="en-US" sz="2200" dirty="0"/>
              <a:t>software solution</a:t>
            </a:r>
          </a:p>
          <a:p>
            <a:r>
              <a:rPr lang="en-US" sz="2400" dirty="0"/>
              <a:t>Often passes back a token that can be stored in the DB</a:t>
            </a:r>
          </a:p>
          <a:p>
            <a:r>
              <a:rPr lang="en-US" sz="2400" dirty="0"/>
              <a:t>Cannot directly query un-encrypted data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0FA660C-1E42-D4F0-5ACF-3677114BF2C0}"/>
              </a:ext>
            </a:extLst>
          </p:cNvPr>
          <p:cNvSpPr/>
          <p:nvPr/>
        </p:nvSpPr>
        <p:spPr>
          <a:xfrm>
            <a:off x="5496229" y="5146013"/>
            <a:ext cx="1377339" cy="5798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73B186-31ED-A2FD-F502-B950100FC113}"/>
              </a:ext>
            </a:extLst>
          </p:cNvPr>
          <p:cNvSpPr txBox="1"/>
          <p:nvPr/>
        </p:nvSpPr>
        <p:spPr>
          <a:xfrm>
            <a:off x="3626806" y="5221676"/>
            <a:ext cx="1869423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123-45-6789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D6C297-6269-20F4-A6C5-8E9C145D982E}"/>
              </a:ext>
            </a:extLst>
          </p:cNvPr>
          <p:cNvSpPr txBox="1"/>
          <p:nvPr/>
        </p:nvSpPr>
        <p:spPr>
          <a:xfrm>
            <a:off x="9202468" y="5205112"/>
            <a:ext cx="99418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98765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0778DD8-404B-C895-510F-511F9C828DBA}"/>
              </a:ext>
            </a:extLst>
          </p:cNvPr>
          <p:cNvSpPr/>
          <p:nvPr/>
        </p:nvSpPr>
        <p:spPr>
          <a:xfrm>
            <a:off x="7825129" y="5162576"/>
            <a:ext cx="1377339" cy="5798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U-Turn 10">
            <a:extLst>
              <a:ext uri="{FF2B5EF4-FFF2-40B4-BE49-F238E27FC236}">
                <a16:creationId xmlns:a16="http://schemas.microsoft.com/office/drawing/2014/main" id="{A1C15AFF-FA04-7E4D-EAC7-1F794DCAF8AC}"/>
              </a:ext>
            </a:extLst>
          </p:cNvPr>
          <p:cNvSpPr/>
          <p:nvPr/>
        </p:nvSpPr>
        <p:spPr>
          <a:xfrm>
            <a:off x="6990769" y="4231642"/>
            <a:ext cx="1303592" cy="1320800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6839CEA-65CF-4291-0A96-E5789125AB80}"/>
              </a:ext>
            </a:extLst>
          </p:cNvPr>
          <p:cNvGrpSpPr/>
          <p:nvPr/>
        </p:nvGrpSpPr>
        <p:grpSpPr>
          <a:xfrm>
            <a:off x="6990769" y="2865147"/>
            <a:ext cx="1057247" cy="1438292"/>
            <a:chOff x="7265454" y="1367357"/>
            <a:chExt cx="1057247" cy="143829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1F524BF-D6D4-E97E-C48B-61B94E7A9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65454" y="2064721"/>
              <a:ext cx="1057247" cy="74092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3DE0D99-A7E4-7487-193C-1BCDDC583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36807" y="1367357"/>
              <a:ext cx="914540" cy="697364"/>
            </a:xfrm>
            <a:prstGeom prst="rect">
              <a:avLst/>
            </a:prstGeom>
          </p:spPr>
        </p:pic>
      </p:grpSp>
      <p:sp>
        <p:nvSpPr>
          <p:cNvPr id="13" name="Flowchart: Predefined Process 12">
            <a:extLst>
              <a:ext uri="{FF2B5EF4-FFF2-40B4-BE49-F238E27FC236}">
                <a16:creationId xmlns:a16="http://schemas.microsoft.com/office/drawing/2014/main" id="{F4045895-6D76-0BB5-F975-46812DA9E5CD}"/>
              </a:ext>
            </a:extLst>
          </p:cNvPr>
          <p:cNvSpPr/>
          <p:nvPr/>
        </p:nvSpPr>
        <p:spPr>
          <a:xfrm>
            <a:off x="6889871" y="5221676"/>
            <a:ext cx="1361036" cy="1025936"/>
          </a:xfrm>
          <a:prstGeom prst="flowChartPredefined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1199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5D5B71E-6F8E-528F-9C75-CAF830D18B43}"/>
              </a:ext>
            </a:extLst>
          </p:cNvPr>
          <p:cNvSpPr/>
          <p:nvPr/>
        </p:nvSpPr>
        <p:spPr>
          <a:xfrm>
            <a:off x="1050759" y="1814353"/>
            <a:ext cx="10601310" cy="42585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96A7E7-3A75-0EB1-29FA-729018690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07975"/>
            <a:ext cx="8596668" cy="976391"/>
          </a:xfrm>
        </p:spPr>
        <p:txBody>
          <a:bodyPr/>
          <a:lstStyle/>
          <a:p>
            <a:r>
              <a:rPr lang="en-US" dirty="0"/>
              <a:t>Using SQL Server to Encrypt Your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0A4B7B-B77A-99C0-8EF3-0617AA62E506}"/>
              </a:ext>
            </a:extLst>
          </p:cNvPr>
          <p:cNvSpPr txBox="1"/>
          <p:nvPr/>
        </p:nvSpPr>
        <p:spPr>
          <a:xfrm>
            <a:off x="2917998" y="972215"/>
            <a:ext cx="3651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Database Table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A0CCD2-C4DA-B4F8-451C-9442ACD0C129}"/>
              </a:ext>
            </a:extLst>
          </p:cNvPr>
          <p:cNvSpPr txBox="1"/>
          <p:nvPr/>
        </p:nvSpPr>
        <p:spPr>
          <a:xfrm>
            <a:off x="1529730" y="2127728"/>
            <a:ext cx="1040823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9728" indent="0">
              <a:buNone/>
            </a:pPr>
            <a:r>
              <a:rPr lang="en-US" sz="1400" b="1" dirty="0">
                <a:latin typeface="Consolas"/>
              </a:rPr>
              <a:t># FirstName	</a:t>
            </a:r>
            <a:r>
              <a:rPr lang="en-US" sz="1400" b="1" dirty="0" err="1">
                <a:latin typeface="Consolas"/>
              </a:rPr>
              <a:t>LastName</a:t>
            </a:r>
            <a:r>
              <a:rPr lang="en-US" sz="1400" b="1" dirty="0">
                <a:latin typeface="Consolas"/>
              </a:rPr>
              <a:t>	SSN		    Amt	Email		              </a:t>
            </a:r>
            <a:r>
              <a:rPr lang="en-US" sz="1400" b="1" dirty="0" err="1">
                <a:latin typeface="Consolas"/>
              </a:rPr>
              <a:t>BirthDate</a:t>
            </a:r>
            <a:endParaRPr lang="en-US" sz="1400" b="1" dirty="0">
              <a:latin typeface="Consolas"/>
            </a:endParaRPr>
          </a:p>
          <a:p>
            <a:pPr marL="109728" indent="0">
              <a:buNone/>
            </a:pPr>
            <a:r>
              <a:rPr lang="en-US" sz="1400" dirty="0">
                <a:solidFill>
                  <a:srgbClr val="0000FF"/>
                </a:solidFill>
                <a:latin typeface="Consolas"/>
              </a:rPr>
              <a:t>1 Eric		Peterson	123-34-5678	1234	eric.peters@ABC123.com		1961-11-14 00:00:00.000</a:t>
            </a:r>
          </a:p>
          <a:p>
            <a:pPr marL="109728" indent="0">
              <a:buNone/>
            </a:pPr>
            <a:r>
              <a:rPr lang="en-US" sz="1400" dirty="0">
                <a:solidFill>
                  <a:srgbClr val="0000FF"/>
                </a:solidFill>
                <a:latin typeface="Consolas"/>
              </a:rPr>
              <a:t>2 Rohan		Sherman	123-34-6969	 100	rohan.sherman@ABC123.com 	1970-11-30 00:00:00.000</a:t>
            </a:r>
          </a:p>
          <a:p>
            <a:pPr marL="109728" indent="0">
              <a:buNone/>
            </a:pPr>
            <a:r>
              <a:rPr lang="en-US" sz="1400" dirty="0">
                <a:solidFill>
                  <a:srgbClr val="0000FF"/>
                </a:solidFill>
                <a:latin typeface="Consolas"/>
              </a:rPr>
              <a:t>3 Randy		</a:t>
            </a:r>
            <a:r>
              <a:rPr lang="en-US" sz="1400" dirty="0" err="1">
                <a:solidFill>
                  <a:srgbClr val="0000FF"/>
                </a:solidFill>
                <a:latin typeface="Consolas"/>
              </a:rPr>
              <a:t>Sandsky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	123-34-9876	  99	Randy.Sandy@ABC123.com 		1989-12-14 00:00:00.000</a:t>
            </a:r>
          </a:p>
          <a:p>
            <a:pPr marL="109728" indent="0">
              <a:buNone/>
            </a:pPr>
            <a:r>
              <a:rPr lang="en-US" sz="1400" dirty="0">
                <a:solidFill>
                  <a:srgbClr val="0000FF"/>
                </a:solidFill>
                <a:latin typeface="Consolas"/>
              </a:rPr>
              <a:t>4 Tommy		</a:t>
            </a:r>
            <a:r>
              <a:rPr lang="en-US" sz="1400" dirty="0" err="1">
                <a:solidFill>
                  <a:srgbClr val="0000FF"/>
                </a:solidFill>
                <a:latin typeface="Consolas"/>
              </a:rPr>
              <a:t>Twotone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	123-34-1234	5555	Tommy.Turner@ABC123.com 	1999-01-19 00:00:00.000</a:t>
            </a:r>
          </a:p>
          <a:p>
            <a:pPr marL="109728" indent="0">
              <a:buNone/>
            </a:pPr>
            <a:r>
              <a:rPr lang="en-US" sz="1400" dirty="0">
                <a:solidFill>
                  <a:srgbClr val="0000FF"/>
                </a:solidFill>
                <a:latin typeface="Consolas"/>
              </a:rPr>
              <a:t>5 Shawn		Maxwell	123-34-2345	4321	Shawn.Maxumus@ABC123.com 	2020-02-11 00:00:00.000</a:t>
            </a:r>
          </a:p>
          <a:p>
            <a:pPr marL="109728" indent="0">
              <a:buNone/>
            </a:pPr>
            <a:r>
              <a:rPr lang="en-US" sz="1400" dirty="0">
                <a:solidFill>
                  <a:srgbClr val="0000FF"/>
                </a:solidFill>
                <a:latin typeface="Consolas"/>
              </a:rPr>
              <a:t>6 Homer		</a:t>
            </a:r>
            <a:r>
              <a:rPr lang="en-US" sz="1400" dirty="0" err="1">
                <a:solidFill>
                  <a:srgbClr val="0000FF"/>
                </a:solidFill>
                <a:latin typeface="Consolas"/>
              </a:rPr>
              <a:t>KillaDba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	123-34-5432	 234	Homer.Simpson@ABC123.com 	1971-03-10 00:00:00.000</a:t>
            </a:r>
          </a:p>
          <a:p>
            <a:pPr marL="109728" indent="0">
              <a:buNone/>
            </a:pPr>
            <a:r>
              <a:rPr lang="en-US" sz="1400" dirty="0">
                <a:solidFill>
                  <a:srgbClr val="0000FF"/>
                </a:solidFill>
                <a:latin typeface="Consolas"/>
              </a:rPr>
              <a:t>7 Prashant	Bang		123-34-0987	  34	Thebig.Bang@ABC123.com 		2000-04-15 00:00:00.000</a:t>
            </a:r>
          </a:p>
        </p:txBody>
      </p:sp>
    </p:spTree>
    <p:extLst>
      <p:ext uri="{BB962C8B-B14F-4D97-AF65-F5344CB8AC3E}">
        <p14:creationId xmlns:p14="http://schemas.microsoft.com/office/powerpoint/2010/main" val="25196733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EBB47-6051-A1AE-BDE7-3C49D5475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your table for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3BE53-B282-DA4A-51C4-98F7AB51C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Encryption requires a Varchar(Max) column</a:t>
            </a:r>
          </a:p>
          <a:p>
            <a:r>
              <a:rPr lang="en-US" sz="2400" dirty="0"/>
              <a:t>Existing column is varchar(11)</a:t>
            </a:r>
          </a:p>
          <a:p>
            <a:endParaRPr lang="en-US" dirty="0"/>
          </a:p>
          <a:p>
            <a:endParaRPr lang="en-US" dirty="0"/>
          </a:p>
          <a:p>
            <a:pPr marL="800100" lvl="2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TestPatient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800100" lvl="2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SSNEncrypted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VARBINARY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MAX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5652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AB190-3DBB-E8D3-1954-78FD3825E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35" y="609600"/>
            <a:ext cx="9381066" cy="1320800"/>
          </a:xfrm>
        </p:spPr>
        <p:txBody>
          <a:bodyPr/>
          <a:lstStyle/>
          <a:p>
            <a:r>
              <a:rPr lang="en-US" dirty="0"/>
              <a:t>Setup Certificate and Symmetric Keys in 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18F50-D6D9-016F-B706-44DC59455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>
            <a:normAutofit lnSpcReduction="10000"/>
          </a:bodyPr>
          <a:lstStyle/>
          <a:p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CERTIFICATE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SSNCertWithPW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ENCRYPTION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PASSWORD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CertPa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$$word12345!!’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SUBJECT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'SSN Encryption Certificate w/PW'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SYMMETRIC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SSNSymetric_keyWithPW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WITH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ALGORITHM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AES_256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ENCRYPTION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CERTIFICATE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SSNCertWithPW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5686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17585C4D-EB54-0722-98AB-074A7ABFCF3A}"/>
              </a:ext>
            </a:extLst>
          </p:cNvPr>
          <p:cNvSpPr/>
          <p:nvPr/>
        </p:nvSpPr>
        <p:spPr>
          <a:xfrm>
            <a:off x="4129873" y="5436158"/>
            <a:ext cx="3013760" cy="3693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BA6868-5E63-A0F0-FA52-453A7563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Encrypting your Data via Symmetric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1A2D4-78B9-43BB-E0BD-789A46F34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949" y="1486851"/>
            <a:ext cx="11039946" cy="3880773"/>
          </a:xfrm>
        </p:spPr>
        <p:txBody>
          <a:bodyPr>
            <a:normAutofit/>
          </a:bodyPr>
          <a:lstStyle/>
          <a:p>
            <a:r>
              <a:rPr lang="en-US" sz="2800" dirty="0"/>
              <a:t>Open your Symmetric Key</a:t>
            </a:r>
          </a:p>
          <a:p>
            <a:pPr lvl="1"/>
            <a:r>
              <a:rPr lang="en-US" sz="2600" dirty="0"/>
              <a:t>Provide the PW</a:t>
            </a:r>
          </a:p>
          <a:p>
            <a:r>
              <a:rPr lang="en-US" sz="2800" dirty="0"/>
              <a:t>Perform data action using the </a:t>
            </a:r>
            <a:r>
              <a:rPr lang="en-US" sz="2800" dirty="0" err="1">
                <a:solidFill>
                  <a:srgbClr val="0070C0"/>
                </a:solidFill>
              </a:rPr>
              <a:t>EncryptByKey</a:t>
            </a:r>
            <a:r>
              <a:rPr lang="en-US" sz="2800" dirty="0"/>
              <a:t> function</a:t>
            </a:r>
          </a:p>
          <a:p>
            <a:pPr lvl="1"/>
            <a:r>
              <a:rPr lang="en-US" sz="2600" dirty="0"/>
              <a:t>IE:  </a:t>
            </a:r>
            <a:r>
              <a:rPr lang="en-US" sz="2600" dirty="0" err="1">
                <a:solidFill>
                  <a:srgbClr val="0070C0"/>
                </a:solidFill>
              </a:rPr>
              <a:t>EncryptByKey</a:t>
            </a:r>
            <a:r>
              <a:rPr lang="en-US" sz="2600" dirty="0"/>
              <a:t>(</a:t>
            </a:r>
            <a:r>
              <a:rPr lang="en-US" sz="2600" dirty="0" err="1"/>
              <a:t>Key_GUID</a:t>
            </a:r>
            <a:r>
              <a:rPr lang="en-US" sz="2600" dirty="0"/>
              <a:t>('SSN_Key_01'), SSN) </a:t>
            </a:r>
          </a:p>
          <a:p>
            <a:r>
              <a:rPr lang="en-US" sz="2800" dirty="0"/>
              <a:t>Close your Symmetric Key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DDFCF7-B888-64B4-6186-653817FB9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733" y="4520885"/>
            <a:ext cx="1052630" cy="8026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7A1165-82E9-8318-2F9C-799C229E6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115" y="5299090"/>
            <a:ext cx="1216885" cy="852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C6D82D-4358-4BB2-E9DE-8545BCAC859F}"/>
              </a:ext>
            </a:extLst>
          </p:cNvPr>
          <p:cNvSpPr txBox="1"/>
          <p:nvPr/>
        </p:nvSpPr>
        <p:spPr>
          <a:xfrm>
            <a:off x="7143633" y="4771072"/>
            <a:ext cx="43710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0x007086B5D7764C4C9D34C0B1B6BDA93602000000DE47FB02FB5C8D44BE74E627060CD7E3FE01FB29EC51EA57145416D8EECD303E98200B0CE0FC7E7F64F4D0F5B35EBF12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68DC9E-27BB-C4BC-79CB-CC08E57ED436}"/>
              </a:ext>
            </a:extLst>
          </p:cNvPr>
          <p:cNvSpPr txBox="1"/>
          <p:nvPr/>
        </p:nvSpPr>
        <p:spPr>
          <a:xfrm>
            <a:off x="2321169" y="5436158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123-456-7890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0ECAB7-0B08-E492-DA5F-A0CAE6073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904" y="4496428"/>
            <a:ext cx="1052630" cy="80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9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3" grpId="0" uiExpand="1" build="p"/>
      <p:bldP spid="9" grpId="0"/>
      <p:bldP spid="10" grpId="0"/>
      <p:bldP spid="10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3057C-BBAC-1A2F-C89C-7E2959245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Symetric</a:t>
            </a:r>
            <a:r>
              <a:rPr lang="en-US" dirty="0"/>
              <a:t> Key Encryption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C771D-B699-7443-E6CF-586DB82B3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671" y="1754635"/>
            <a:ext cx="10958657" cy="43098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OPEN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SYMMETRIC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SSNCertWithPW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DECRYPTION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CERTIFICATE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SSNCertWithPW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WITH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PASSWORD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CertPa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$$word12345!!'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UPDATE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TestPatient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SET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SSNEncrypted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FF00FF"/>
                </a:solidFill>
                <a:latin typeface="Consolas" panose="020B0609020204030204" pitchFamily="49" charset="0"/>
              </a:rPr>
              <a:t>EncryptByKey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FF00FF"/>
                </a:solidFill>
                <a:latin typeface="Consolas" panose="020B0609020204030204" pitchFamily="49" charset="0"/>
              </a:rPr>
              <a:t>Key_GUID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SSNSymetric_key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SSN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TestPatient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CLOSE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SYMMETRIC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SSNSymetric_key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943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7A256-D5F8-05FF-ED29-10B3B7670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B7B2B33F-A6AF-C775-1310-2D2AB649BC4B}"/>
              </a:ext>
            </a:extLst>
          </p:cNvPr>
          <p:cNvSpPr/>
          <p:nvPr/>
        </p:nvSpPr>
        <p:spPr>
          <a:xfrm flipH="1">
            <a:off x="3925038" y="5436158"/>
            <a:ext cx="3125038" cy="3693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CC1C5F-7F92-C99A-8C85-D57F8ED77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Decrypting your Data via Symmetric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8F0E9-C072-E4C3-CD54-119CCEE0A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949" y="1486851"/>
            <a:ext cx="11039946" cy="3880773"/>
          </a:xfrm>
        </p:spPr>
        <p:txBody>
          <a:bodyPr>
            <a:normAutofit/>
          </a:bodyPr>
          <a:lstStyle/>
          <a:p>
            <a:r>
              <a:rPr lang="en-US" sz="2800" dirty="0"/>
              <a:t>Open your Symmetric Key</a:t>
            </a:r>
          </a:p>
          <a:p>
            <a:pPr lvl="1"/>
            <a:r>
              <a:rPr lang="en-US" sz="2600" dirty="0"/>
              <a:t>Provide the PW</a:t>
            </a:r>
          </a:p>
          <a:p>
            <a:r>
              <a:rPr lang="en-US" sz="2800" dirty="0"/>
              <a:t>Perform data action using the </a:t>
            </a:r>
            <a:r>
              <a:rPr lang="en-US" sz="2400" dirty="0">
                <a:solidFill>
                  <a:srgbClr val="0070C0"/>
                </a:solidFill>
              </a:rPr>
              <a:t>DECRYPTBYKEY</a:t>
            </a:r>
            <a:r>
              <a:rPr lang="en-US" dirty="0"/>
              <a:t> </a:t>
            </a:r>
            <a:r>
              <a:rPr lang="en-US" sz="2800" dirty="0"/>
              <a:t>function</a:t>
            </a:r>
          </a:p>
          <a:p>
            <a:pPr lvl="1"/>
            <a:r>
              <a:rPr lang="en-US" sz="2600" dirty="0"/>
              <a:t>IE:  </a:t>
            </a:r>
            <a:r>
              <a:rPr lang="en-US" sz="2600" dirty="0" err="1">
                <a:solidFill>
                  <a:srgbClr val="0070C0"/>
                </a:solidFill>
              </a:rPr>
              <a:t>DecryptByKey</a:t>
            </a:r>
            <a:r>
              <a:rPr lang="en-US" sz="2600" dirty="0"/>
              <a:t>(</a:t>
            </a:r>
            <a:r>
              <a:rPr lang="en-US" sz="2600" dirty="0" err="1"/>
              <a:t>EncryptedSSN</a:t>
            </a:r>
            <a:r>
              <a:rPr lang="en-US" sz="2600" dirty="0"/>
              <a:t>) </a:t>
            </a:r>
          </a:p>
          <a:p>
            <a:r>
              <a:rPr lang="en-US" sz="2800" dirty="0"/>
              <a:t>Close your Symmetric Key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D68AA2-98DE-5B45-7902-9A937F257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733" y="4520885"/>
            <a:ext cx="1052630" cy="8026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830AA8-40BE-C0F8-6D87-E613E0C68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115" y="5299090"/>
            <a:ext cx="1216885" cy="852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2F0F6F-1B05-A503-D2EE-F07B7326F2EF}"/>
              </a:ext>
            </a:extLst>
          </p:cNvPr>
          <p:cNvSpPr txBox="1"/>
          <p:nvPr/>
        </p:nvSpPr>
        <p:spPr>
          <a:xfrm>
            <a:off x="7143633" y="4771072"/>
            <a:ext cx="43710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0x007086B5D7764C4C9D34C0B1B6BDA93602000000DE47FB02FB5C8D44BE74E627060CD7E3FE01FB29EC51EA57145416D8EECD303E98200B0CE0FC7E7F64F4D0F5B35EBF12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73FA99-815C-5AEE-EF17-97B5151A3494}"/>
              </a:ext>
            </a:extLst>
          </p:cNvPr>
          <p:cNvSpPr txBox="1"/>
          <p:nvPr/>
        </p:nvSpPr>
        <p:spPr>
          <a:xfrm>
            <a:off x="2321169" y="5436158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123-456-7890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17EA86-14CC-B2DF-A523-D64B86AC7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904" y="4496428"/>
            <a:ext cx="1052630" cy="80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69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3" grpId="0" uiExpand="1" build="p"/>
      <p:bldP spid="9" grpId="0"/>
      <p:bldP spid="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F44DA-4812-3EC3-4F96-C2BAD7582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prevent hacking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04B89-FEAA-519E-C0B9-17D5B66A3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07930"/>
            <a:ext cx="8596668" cy="3880773"/>
          </a:xfrm>
        </p:spPr>
        <p:txBody>
          <a:bodyPr>
            <a:normAutofit/>
          </a:bodyPr>
          <a:lstStyle/>
          <a:p>
            <a:r>
              <a:rPr lang="en-US" sz="3200" dirty="0"/>
              <a:t>Encrypt your Backups</a:t>
            </a:r>
          </a:p>
          <a:p>
            <a:r>
              <a:rPr lang="en-US" sz="3200" dirty="0"/>
              <a:t>Encrypt your data files </a:t>
            </a:r>
          </a:p>
          <a:p>
            <a:pPr lvl="1"/>
            <a:r>
              <a:rPr lang="en-US" sz="3000" dirty="0"/>
              <a:t>IE: Encryption at rest</a:t>
            </a:r>
          </a:p>
          <a:p>
            <a:r>
              <a:rPr lang="en-US" sz="3200" dirty="0"/>
              <a:t>Encrypt your Data Fields</a:t>
            </a:r>
          </a:p>
          <a:p>
            <a:r>
              <a:rPr lang="en-US" sz="3200" dirty="0"/>
              <a:t>Save your encryption keys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EB7409-3D14-7E8F-9107-E81CE5D1B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742" y="1539960"/>
            <a:ext cx="3057214" cy="23312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62E19A-327A-229B-634B-4794AC623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72" y="3871177"/>
            <a:ext cx="3534268" cy="24768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F97EFD-275A-CFB2-9740-07064778E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812796" y="4780327"/>
            <a:ext cx="4445097" cy="141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496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B83E1-EEA3-DCB6-7CED-A57BF613E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Decrypt via Symmetric Key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B10C0-08FB-7B8F-6CCD-764CBE515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48413"/>
            <a:ext cx="8858552" cy="47227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OPEN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SYMMETRIC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SSNSymetric_keyWithPW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DECRYPTION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CERTIFICATE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SSNCertWithPW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PASSWORD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CertPa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$$word12345!!’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patientId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FirstName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SSNEncrypted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       CONVERT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DECRYPTBYKEY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SSNEncrypted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'SSN'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TestPatient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CLOSE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SYMMETRIC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SSNSymetric_keyWithPW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898556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4636D-BDAD-9E8C-11EA-41C141042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Encrypted Column Usage Hints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63ECF-3FC3-78F9-6589-5831079E1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Store a token or use the primary key</a:t>
            </a:r>
          </a:p>
          <a:p>
            <a:pPr lvl="1"/>
            <a:r>
              <a:rPr lang="en-US" sz="2400" dirty="0"/>
              <a:t>Easier to pass around and query</a:t>
            </a:r>
          </a:p>
          <a:p>
            <a:pPr lvl="1"/>
            <a:endParaRPr lang="en-US" sz="2400" dirty="0"/>
          </a:p>
          <a:p>
            <a:r>
              <a:rPr lang="en-US" sz="2400" dirty="0"/>
              <a:t>Store a masked Value’ for use in reports</a:t>
            </a:r>
          </a:p>
          <a:p>
            <a:pPr lvl="1"/>
            <a:r>
              <a:rPr lang="en-US" sz="2400" dirty="0"/>
              <a:t>IE: XXX-XX-8936</a:t>
            </a:r>
          </a:p>
          <a:p>
            <a:pPr lvl="1"/>
            <a:endParaRPr lang="en-US" sz="2400" dirty="0"/>
          </a:p>
          <a:p>
            <a:r>
              <a:rPr lang="en-US" sz="2400" dirty="0"/>
              <a:t>Pulling a key from AWS or Azure Key Vault </a:t>
            </a:r>
          </a:p>
          <a:p>
            <a:pPr lvl="1"/>
            <a:r>
              <a:rPr lang="en-US" sz="2400" dirty="0"/>
              <a:t>Can be slow</a:t>
            </a:r>
          </a:p>
        </p:txBody>
      </p:sp>
    </p:spTree>
    <p:extLst>
      <p:ext uri="{BB962C8B-B14F-4D97-AF65-F5344CB8AC3E}">
        <p14:creationId xmlns:p14="http://schemas.microsoft.com/office/powerpoint/2010/main" val="26413362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Lets the developers encrypt and decrypt in the application, automatically in ADO.net</a:t>
            </a:r>
          </a:p>
          <a:p>
            <a:pPr lvl="1"/>
            <a:r>
              <a:rPr lang="en-US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DBAs are considered untrustworthy</a:t>
            </a:r>
          </a:p>
          <a:p>
            <a:r>
              <a:rPr lang="en-US" dirty="0"/>
              <a:t>The keys are never given to SQL Server. </a:t>
            </a:r>
          </a:p>
          <a:p>
            <a:pPr lvl="1"/>
            <a:r>
              <a:rPr lang="en-US" dirty="0"/>
              <a:t>All encryption/decryption is done in the application.</a:t>
            </a:r>
          </a:p>
          <a:p>
            <a:pPr lvl="1"/>
            <a:r>
              <a:rPr lang="en-US" dirty="0"/>
              <a:t>The “trust boundary” stops with ADO.NET – </a:t>
            </a:r>
          </a:p>
          <a:p>
            <a:pPr lvl="2"/>
            <a:r>
              <a:rPr lang="en-US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Server is considered untrusted</a:t>
            </a:r>
          </a:p>
          <a:p>
            <a:pPr lvl="2"/>
            <a:r>
              <a:rPr lang="en-US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 is network, etc.</a:t>
            </a:r>
          </a:p>
          <a:p>
            <a:pPr lvl="0"/>
            <a:r>
              <a:rPr lang="en-US" dirty="0"/>
              <a:t>Offsite data </a:t>
            </a:r>
          </a:p>
          <a:p>
            <a:pPr lvl="1"/>
            <a:r>
              <a:rPr lang="en-US" dirty="0"/>
              <a:t>Azure</a:t>
            </a:r>
            <a:r>
              <a:rPr lang="en-US" baseline="0" dirty="0"/>
              <a:t> or Amazon hosting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</a:t>
            </a:r>
            <a:r>
              <a:rPr lang="en-US" baseline="0" dirty="0"/>
              <a:t> Encrypted Data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0C1A20-E300-1A0F-D408-154714257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4236" y="2665153"/>
            <a:ext cx="2003455" cy="15276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360E15-72D7-C710-90E7-82E13C55E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924" y="4192847"/>
            <a:ext cx="2316078" cy="162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014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0" y="129540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Database Security Admin generates: </a:t>
            </a:r>
          </a:p>
          <a:p>
            <a:pPr lvl="1"/>
            <a:r>
              <a:rPr lang="en-US" dirty="0"/>
              <a:t>Column master key(CMK)</a:t>
            </a:r>
          </a:p>
          <a:p>
            <a:pPr lvl="1"/>
            <a:r>
              <a:rPr lang="en-US" dirty="0"/>
              <a:t>Column encryption key(CEK) </a:t>
            </a:r>
          </a:p>
          <a:p>
            <a:pPr lvl="2"/>
            <a:r>
              <a:rPr lang="en-US" dirty="0"/>
              <a:t>USE Management Studio Wizard</a:t>
            </a:r>
          </a:p>
          <a:p>
            <a:r>
              <a:rPr lang="en-US" dirty="0"/>
              <a:t>Key Store</a:t>
            </a:r>
          </a:p>
          <a:p>
            <a:pPr lvl="1"/>
            <a:r>
              <a:rPr lang="en-US" dirty="0"/>
              <a:t>Current User</a:t>
            </a:r>
          </a:p>
          <a:p>
            <a:pPr lvl="1"/>
            <a:r>
              <a:rPr lang="en-US" dirty="0"/>
              <a:t>Local Machine </a:t>
            </a:r>
          </a:p>
          <a:p>
            <a:pPr lvl="1"/>
            <a:r>
              <a:rPr lang="en-US" dirty="0"/>
              <a:t>Azure Key Vault</a:t>
            </a:r>
          </a:p>
          <a:p>
            <a:r>
              <a:rPr lang="en-US" dirty="0"/>
              <a:t>CEK in the database </a:t>
            </a:r>
          </a:p>
          <a:p>
            <a:pPr lvl="1"/>
            <a:r>
              <a:rPr lang="en-US" dirty="0"/>
              <a:t>Comes back with a restore </a:t>
            </a:r>
          </a:p>
          <a:p>
            <a:pPr lvl="1"/>
            <a:r>
              <a:rPr lang="en-US" dirty="0"/>
              <a:t>Always On</a:t>
            </a:r>
          </a:p>
          <a:p>
            <a:pPr lvl="2"/>
            <a:r>
              <a:rPr lang="en-US" dirty="0"/>
              <a:t>Will automatically propagate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Always Encrypted Setup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360" y="2819400"/>
            <a:ext cx="4418833" cy="394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87576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77334" y="858373"/>
            <a:ext cx="10156129" cy="5809171"/>
          </a:xfrm>
        </p:spPr>
        <p:txBody>
          <a:bodyPr>
            <a:noAutofit/>
          </a:bodyPr>
          <a:lstStyle/>
          <a:p>
            <a:r>
              <a:rPr lang="en-US" sz="2400" dirty="0"/>
              <a:t>Randomized: </a:t>
            </a:r>
          </a:p>
          <a:p>
            <a:pPr lvl="1"/>
            <a:r>
              <a:rPr lang="en-US" sz="2000" dirty="0"/>
              <a:t>if you encrypt the same value twice, </a:t>
            </a:r>
          </a:p>
          <a:p>
            <a:pPr lvl="2"/>
            <a:r>
              <a:rPr lang="en-US" sz="2000" dirty="0"/>
              <a:t>You’ll get two different encrypted values. </a:t>
            </a:r>
          </a:p>
          <a:p>
            <a:pPr lvl="2"/>
            <a:r>
              <a:rPr lang="en-US" sz="2000" dirty="0"/>
              <a:t>Bad If you join between tables or do GROUP BY, etc.</a:t>
            </a:r>
          </a:p>
          <a:p>
            <a:endParaRPr lang="en-US" sz="2400" dirty="0"/>
          </a:p>
          <a:p>
            <a:r>
              <a:rPr lang="en-US" sz="2400" dirty="0"/>
              <a:t>Deterministic encryption: </a:t>
            </a:r>
          </a:p>
          <a:p>
            <a:pPr lvl="1"/>
            <a:r>
              <a:rPr lang="en-US" sz="2000" dirty="0"/>
              <a:t>Encrypt the same value multiple times, </a:t>
            </a:r>
          </a:p>
          <a:p>
            <a:pPr lvl="2"/>
            <a:r>
              <a:rPr lang="en-US" sz="2000" dirty="0"/>
              <a:t>you’ll always get the same encrypted values. </a:t>
            </a:r>
          </a:p>
          <a:p>
            <a:pPr lvl="2"/>
            <a:r>
              <a:rPr lang="en-US" sz="2000" dirty="0"/>
              <a:t>Less secure, but lets you do equality operations</a:t>
            </a:r>
          </a:p>
          <a:p>
            <a:endParaRPr lang="en-US" sz="2400" dirty="0"/>
          </a:p>
          <a:p>
            <a:r>
              <a:rPr lang="en-US" sz="2400" dirty="0"/>
              <a:t>Tokenization</a:t>
            </a:r>
          </a:p>
          <a:p>
            <a:pPr lvl="1"/>
            <a:r>
              <a:rPr lang="en-US" sz="2000" dirty="0"/>
              <a:t>Replaces or adds an a “Token” integer, the original value is stored encrypted or can be retrieved</a:t>
            </a:r>
          </a:p>
          <a:p>
            <a:pPr lvl="1"/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77334" y="191589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Types of Data Encryption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2B4F69-E6BC-D1D7-3DB8-3711ACF07E9A}"/>
              </a:ext>
            </a:extLst>
          </p:cNvPr>
          <p:cNvSpPr txBox="1"/>
          <p:nvPr/>
        </p:nvSpPr>
        <p:spPr>
          <a:xfrm>
            <a:off x="4733109" y="787361"/>
            <a:ext cx="6609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ABCDEFG  = 0x4365727450617373776F72643132333435212B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102042-DF49-F163-24F0-E5897F7ABCE4}"/>
              </a:ext>
            </a:extLst>
          </p:cNvPr>
          <p:cNvSpPr txBox="1"/>
          <p:nvPr/>
        </p:nvSpPr>
        <p:spPr>
          <a:xfrm>
            <a:off x="4733109" y="1002946"/>
            <a:ext cx="6609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ABCDEFG  = 0x173481204637373776G7261234599914352B13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335733-0617-A991-1CEE-7D4A5A29DC80}"/>
              </a:ext>
            </a:extLst>
          </p:cNvPr>
          <p:cNvSpPr txBox="1"/>
          <p:nvPr/>
        </p:nvSpPr>
        <p:spPr>
          <a:xfrm>
            <a:off x="5242561" y="3059668"/>
            <a:ext cx="6609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ABCDEFG  = 0x4365727450617373776F726431323334352121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C90529-FF3D-E1DD-6A0D-3A30858C6A30}"/>
              </a:ext>
            </a:extLst>
          </p:cNvPr>
          <p:cNvSpPr txBox="1"/>
          <p:nvPr/>
        </p:nvSpPr>
        <p:spPr>
          <a:xfrm>
            <a:off x="5242561" y="3282187"/>
            <a:ext cx="6609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ABCDEFG  = 0x4365727450617373776F726431323334352121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5D46BD-4AAF-C726-E014-E053A4918AB8}"/>
              </a:ext>
            </a:extLst>
          </p:cNvPr>
          <p:cNvSpPr txBox="1"/>
          <p:nvPr/>
        </p:nvSpPr>
        <p:spPr>
          <a:xfrm>
            <a:off x="5159830" y="5485722"/>
            <a:ext cx="6609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ABCDEFG  = 1</a:t>
            </a:r>
          </a:p>
        </p:txBody>
      </p:sp>
    </p:spTree>
    <p:extLst>
      <p:ext uri="{BB962C8B-B14F-4D97-AF65-F5344CB8AC3E}">
        <p14:creationId xmlns:p14="http://schemas.microsoft.com/office/powerpoint/2010/main" val="34672670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81200" y="1481329"/>
            <a:ext cx="5000625" cy="4525963"/>
          </a:xfrm>
        </p:spPr>
        <p:txBody>
          <a:bodyPr/>
          <a:lstStyle/>
          <a:p>
            <a:r>
              <a:rPr lang="en-US" dirty="0"/>
              <a:t>The encrypted keys will be exposed in new system tables, </a:t>
            </a:r>
          </a:p>
          <a:p>
            <a:r>
              <a:rPr lang="en-US" dirty="0"/>
              <a:t>In SSMS under: databases </a:t>
            </a:r>
          </a:p>
          <a:p>
            <a:pPr lvl="1"/>
            <a:r>
              <a:rPr lang="en-US" dirty="0"/>
              <a:t>Security tree</a:t>
            </a:r>
          </a:p>
          <a:p>
            <a:pPr lvl="2"/>
            <a:r>
              <a:rPr lang="en-US" dirty="0"/>
              <a:t>Always Encrypted Keys</a:t>
            </a:r>
          </a:p>
          <a:p>
            <a:pPr lvl="3"/>
            <a:r>
              <a:rPr lang="en-US" dirty="0"/>
              <a:t>Column Master Keys</a:t>
            </a:r>
          </a:p>
          <a:p>
            <a:pPr lvl="3"/>
            <a:r>
              <a:rPr lang="en-US" dirty="0"/>
              <a:t>Column Encryption Keys</a:t>
            </a:r>
          </a:p>
          <a:p>
            <a:r>
              <a:rPr lang="en-US" dirty="0"/>
              <a:t>Needs to be published</a:t>
            </a:r>
          </a:p>
          <a:p>
            <a:pPr lvl="1"/>
            <a:r>
              <a:rPr lang="en-US" dirty="0"/>
              <a:t>To application</a:t>
            </a:r>
          </a:p>
          <a:p>
            <a:pPr lvl="3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326" y="347663"/>
            <a:ext cx="3495675" cy="616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6296025" y="4953000"/>
            <a:ext cx="1752600" cy="8382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8647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77036" y="1237481"/>
            <a:ext cx="10736924" cy="5363617"/>
          </a:xfrm>
        </p:spPr>
        <p:txBody>
          <a:bodyPr>
            <a:noAutofit/>
          </a:bodyPr>
          <a:lstStyle/>
          <a:p>
            <a:pPr marL="109728" indent="0">
              <a:buNone/>
            </a:pPr>
            <a:r>
              <a:rPr lang="en-US" sz="1200" dirty="0">
                <a:solidFill>
                  <a:srgbClr val="0000FF"/>
                </a:solidFill>
                <a:latin typeface="Consolas"/>
              </a:rPr>
              <a:t>CREATE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TABLE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[dbo]</a:t>
            </a:r>
            <a:r>
              <a:rPr lang="en-US" sz="1200" dirty="0">
                <a:solidFill>
                  <a:srgbClr val="808080"/>
                </a:solidFill>
                <a:latin typeface="Consolas"/>
              </a:rPr>
              <a:t>.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[Patients]</a:t>
            </a:r>
            <a:r>
              <a:rPr lang="en-US" sz="1200" dirty="0">
                <a:solidFill>
                  <a:srgbClr val="808080"/>
                </a:solidFill>
                <a:latin typeface="Consolas"/>
              </a:rPr>
              <a:t>(</a:t>
            </a:r>
            <a:endParaRPr lang="en-US" sz="1200" dirty="0">
              <a:solidFill>
                <a:prstClr val="black"/>
              </a:solidFill>
              <a:latin typeface="Consolas"/>
            </a:endParaRPr>
          </a:p>
          <a:p>
            <a:pPr marL="109728" indent="0">
              <a:buNone/>
            </a:pPr>
            <a:r>
              <a:rPr lang="en-US" sz="12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200" dirty="0" err="1">
                <a:solidFill>
                  <a:prstClr val="black"/>
                </a:solidFill>
                <a:latin typeface="Consolas"/>
              </a:rPr>
              <a:t>PatientId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	[int]		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IDENTITY</a:t>
            </a:r>
            <a:r>
              <a:rPr lang="en-US" sz="1200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1</a:t>
            </a:r>
            <a:r>
              <a:rPr lang="en-US" sz="1200" dirty="0">
                <a:solidFill>
                  <a:srgbClr val="808080"/>
                </a:solidFill>
                <a:latin typeface="Consolas"/>
              </a:rPr>
              <a:t>,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1</a:t>
            </a:r>
            <a:r>
              <a:rPr lang="en-US" sz="1200" dirty="0">
                <a:solidFill>
                  <a:srgbClr val="808080"/>
                </a:solidFill>
                <a:latin typeface="Consolas"/>
              </a:rPr>
              <a:t>),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</a:t>
            </a:r>
          </a:p>
          <a:p>
            <a:pPr marL="109728" indent="0">
              <a:buNone/>
            </a:pPr>
            <a:r>
              <a:rPr lang="en-US" sz="1200" dirty="0">
                <a:solidFill>
                  <a:prstClr val="black"/>
                </a:solidFill>
                <a:latin typeface="Consolas"/>
              </a:rPr>
              <a:t>    SSN		[nvarchar]</a:t>
            </a:r>
            <a:r>
              <a:rPr lang="en-US" sz="1200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11</a:t>
            </a:r>
            <a:r>
              <a:rPr lang="en-US" sz="1200" dirty="0">
                <a:solidFill>
                  <a:srgbClr val="808080"/>
                </a:solidFill>
                <a:latin typeface="Consolas"/>
              </a:rPr>
              <a:t>)	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onsolas"/>
              </a:rPr>
              <a:t>COLLATE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Latin1_General_BIN2</a:t>
            </a:r>
          </a:p>
          <a:p>
            <a:pPr marL="109728" indent="0">
              <a:buNone/>
            </a:pPr>
            <a:r>
              <a:rPr lang="en-US" sz="1200" dirty="0">
                <a:solidFill>
                  <a:srgbClr val="0000FF"/>
                </a:solidFill>
                <a:latin typeface="Consolas"/>
              </a:rPr>
              <a:t>       ENCRYPTED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WITH </a:t>
            </a:r>
            <a:r>
              <a:rPr lang="en-US" sz="1200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ENCRYPTION_TYPE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nsolas"/>
              </a:rPr>
              <a:t>=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DETERMINISTIC</a:t>
            </a:r>
            <a:r>
              <a:rPr lang="en-US" sz="1200" dirty="0">
                <a:solidFill>
                  <a:srgbClr val="808080"/>
                </a:solidFill>
                <a:latin typeface="Consolas"/>
              </a:rPr>
              <a:t>,</a:t>
            </a:r>
          </a:p>
          <a:p>
            <a:pPr marL="109728" indent="0">
              <a:buNone/>
            </a:pPr>
            <a:r>
              <a:rPr lang="en-US" sz="1200" dirty="0">
                <a:solidFill>
                  <a:srgbClr val="0000FF"/>
                </a:solidFill>
                <a:latin typeface="Consolas"/>
              </a:rPr>
              <a:t>                       ALGORITHM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nsolas"/>
              </a:rPr>
              <a:t>=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/>
              </a:rPr>
              <a:t>'AEAD_AES_256_CBC_HMAC_SHA_256'</a:t>
            </a:r>
            <a:r>
              <a:rPr lang="en-US" sz="1200" dirty="0">
                <a:solidFill>
                  <a:srgbClr val="808080"/>
                </a:solidFill>
                <a:latin typeface="Consolas"/>
              </a:rPr>
              <a:t>,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COLUMN_ENCRYPTION_KEY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nsolas"/>
              </a:rPr>
              <a:t>=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Consolas"/>
              </a:rPr>
              <a:t>AETestColKey</a:t>
            </a:r>
            <a:r>
              <a:rPr lang="en-US" sz="1200" dirty="0">
                <a:solidFill>
                  <a:srgbClr val="808080"/>
                </a:solidFill>
                <a:latin typeface="Consolas"/>
              </a:rPr>
              <a:t>) NOT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nsolas"/>
              </a:rPr>
              <a:t>NULL,</a:t>
            </a:r>
            <a:endParaRPr lang="en-US" sz="1200" dirty="0">
              <a:solidFill>
                <a:prstClr val="black"/>
              </a:solidFill>
              <a:latin typeface="Consolas"/>
            </a:endParaRPr>
          </a:p>
          <a:p>
            <a:pPr marL="109728" indent="0">
              <a:buNone/>
            </a:pPr>
            <a:r>
              <a:rPr lang="en-US" sz="12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200" dirty="0" err="1">
                <a:solidFill>
                  <a:prstClr val="black"/>
                </a:solidFill>
                <a:latin typeface="Consolas"/>
              </a:rPr>
              <a:t>FirstName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   	[nvarchar]</a:t>
            </a:r>
            <a:r>
              <a:rPr lang="en-US" sz="1200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50</a:t>
            </a:r>
            <a:r>
              <a:rPr lang="en-US" sz="1200" dirty="0">
                <a:solidFill>
                  <a:srgbClr val="808080"/>
                </a:solidFill>
                <a:latin typeface="Consolas"/>
              </a:rPr>
              <a:t>)	NULL,</a:t>
            </a:r>
            <a:endParaRPr lang="en-US" sz="1200" dirty="0">
              <a:solidFill>
                <a:prstClr val="black"/>
              </a:solidFill>
              <a:latin typeface="Consolas"/>
            </a:endParaRPr>
          </a:p>
          <a:p>
            <a:pPr marL="109728" indent="0">
              <a:buNone/>
            </a:pPr>
            <a:r>
              <a:rPr lang="en-US" sz="12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200" dirty="0" err="1">
                <a:solidFill>
                  <a:prstClr val="black"/>
                </a:solidFill>
                <a:latin typeface="Consolas"/>
              </a:rPr>
              <a:t>LastName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	[nvarchar]</a:t>
            </a:r>
            <a:r>
              <a:rPr lang="en-US" sz="1200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50</a:t>
            </a:r>
            <a:r>
              <a:rPr lang="en-US" sz="1200" dirty="0">
                <a:solidFill>
                  <a:srgbClr val="808080"/>
                </a:solidFill>
                <a:latin typeface="Consolas"/>
              </a:rPr>
              <a:t>)	NULL,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</a:t>
            </a:r>
          </a:p>
          <a:p>
            <a:pPr marL="109728" indent="0">
              <a:buNone/>
            </a:pPr>
            <a:r>
              <a:rPr lang="en-US" sz="12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200" dirty="0" err="1">
                <a:solidFill>
                  <a:prstClr val="black"/>
                </a:solidFill>
                <a:latin typeface="Consolas"/>
              </a:rPr>
              <a:t>MiddleName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	[nvarchar]</a:t>
            </a:r>
            <a:r>
              <a:rPr lang="en-US" sz="1200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50</a:t>
            </a:r>
            <a:r>
              <a:rPr lang="en-US" sz="1200" dirty="0">
                <a:solidFill>
                  <a:srgbClr val="808080"/>
                </a:solidFill>
                <a:latin typeface="Consolas"/>
              </a:rPr>
              <a:t>)	NULL,</a:t>
            </a:r>
            <a:endParaRPr lang="en-US" sz="1200" dirty="0">
              <a:solidFill>
                <a:prstClr val="black"/>
              </a:solidFill>
              <a:latin typeface="Consolas"/>
            </a:endParaRPr>
          </a:p>
          <a:p>
            <a:pPr marL="109728" indent="0">
              <a:buNone/>
            </a:pPr>
            <a:r>
              <a:rPr lang="en-US" sz="12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200" dirty="0" err="1">
                <a:solidFill>
                  <a:prstClr val="black"/>
                </a:solidFill>
                <a:latin typeface="Consolas"/>
              </a:rPr>
              <a:t>StreetAddress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	[nvarchar]</a:t>
            </a:r>
            <a:r>
              <a:rPr lang="en-US" sz="1200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50</a:t>
            </a:r>
            <a:r>
              <a:rPr lang="en-US" sz="1200" dirty="0">
                <a:solidFill>
                  <a:srgbClr val="808080"/>
                </a:solidFill>
                <a:latin typeface="Consolas"/>
              </a:rPr>
              <a:t>)	NULL,</a:t>
            </a:r>
            <a:endParaRPr lang="en-US" sz="1200" dirty="0">
              <a:solidFill>
                <a:prstClr val="black"/>
              </a:solidFill>
              <a:latin typeface="Consolas"/>
            </a:endParaRPr>
          </a:p>
          <a:p>
            <a:pPr marL="109728" indent="0">
              <a:buNone/>
            </a:pPr>
            <a:r>
              <a:rPr lang="en-US" sz="1200" dirty="0">
                <a:solidFill>
                  <a:prstClr val="black"/>
                </a:solidFill>
                <a:latin typeface="Consolas"/>
              </a:rPr>
              <a:t>    City]	[nvarchar</a:t>
            </a:r>
            <a:r>
              <a:rPr lang="en-US" sz="1200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50</a:t>
            </a:r>
            <a:r>
              <a:rPr lang="en-US" sz="1200" dirty="0">
                <a:solidFill>
                  <a:srgbClr val="808080"/>
                </a:solidFill>
                <a:latin typeface="Consolas"/>
              </a:rPr>
              <a:t>)	NULL,</a:t>
            </a:r>
            <a:endParaRPr lang="en-US" sz="1200" dirty="0">
              <a:solidFill>
                <a:prstClr val="black"/>
              </a:solidFill>
              <a:latin typeface="Consolas"/>
            </a:endParaRPr>
          </a:p>
          <a:p>
            <a:pPr marL="109728" indent="0">
              <a:buNone/>
            </a:pPr>
            <a:r>
              <a:rPr lang="en-US" sz="12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200" dirty="0" err="1">
                <a:solidFill>
                  <a:prstClr val="black"/>
                </a:solidFill>
                <a:latin typeface="Consolas"/>
              </a:rPr>
              <a:t>ZipCode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	[int]		</a:t>
            </a:r>
            <a:r>
              <a:rPr lang="en-US" sz="1200" dirty="0">
                <a:solidFill>
                  <a:srgbClr val="808080"/>
                </a:solidFill>
                <a:latin typeface="Consolas"/>
              </a:rPr>
              <a:t>NULL,</a:t>
            </a:r>
            <a:endParaRPr lang="en-US" sz="1200" dirty="0">
              <a:solidFill>
                <a:prstClr val="black"/>
              </a:solidFill>
              <a:latin typeface="Consolas"/>
            </a:endParaRPr>
          </a:p>
          <a:p>
            <a:pPr marL="109728" indent="0">
              <a:buNone/>
            </a:pPr>
            <a:r>
              <a:rPr lang="en-US" sz="1200" dirty="0">
                <a:solidFill>
                  <a:prstClr val="black"/>
                </a:solidFill>
                <a:latin typeface="Consolas"/>
              </a:rPr>
              <a:t>    State	[nvarchar]</a:t>
            </a:r>
            <a:r>
              <a:rPr lang="en-US" sz="1200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50</a:t>
            </a:r>
            <a:r>
              <a:rPr lang="en-US" sz="1200" dirty="0">
                <a:solidFill>
                  <a:srgbClr val="808080"/>
                </a:solidFill>
                <a:latin typeface="Consolas"/>
              </a:rPr>
              <a:t>)	NULL,</a:t>
            </a:r>
            <a:endParaRPr lang="en-US" sz="1200" dirty="0">
              <a:solidFill>
                <a:prstClr val="black"/>
              </a:solidFill>
              <a:latin typeface="Consolas"/>
            </a:endParaRPr>
          </a:p>
          <a:p>
            <a:pPr marL="109728" indent="0">
              <a:buNone/>
            </a:pPr>
            <a:r>
              <a:rPr lang="en-US" sz="12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200" dirty="0" err="1">
                <a:solidFill>
                  <a:prstClr val="black"/>
                </a:solidFill>
                <a:latin typeface="Consolas"/>
              </a:rPr>
              <a:t>BirthDate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	[datetime2]	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ENCRYPTED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WITH </a:t>
            </a:r>
            <a:r>
              <a:rPr lang="en-US" sz="1200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ENCRYPTION_TYPE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nsolas"/>
              </a:rPr>
              <a:t>=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RANDOMIZED</a:t>
            </a:r>
            <a:r>
              <a:rPr lang="en-US" sz="1200" dirty="0">
                <a:solidFill>
                  <a:srgbClr val="808080"/>
                </a:solidFill>
                <a:latin typeface="Consolas"/>
              </a:rPr>
              <a:t>,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</a:t>
            </a:r>
          </a:p>
          <a:p>
            <a:pPr marL="109728" indent="0">
              <a:buNone/>
            </a:pPr>
            <a:r>
              <a:rPr lang="en-US" sz="1200" dirty="0">
                <a:solidFill>
                  <a:srgbClr val="0000FF"/>
                </a:solidFill>
                <a:latin typeface="Consolas"/>
              </a:rPr>
              <a:t>		ALGORITHM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nsolas"/>
              </a:rPr>
              <a:t>=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/>
              </a:rPr>
              <a:t>'AEAD_AES_256_CBC_HMAC_SHA_256'</a:t>
            </a:r>
            <a:r>
              <a:rPr lang="en-US" sz="1200" dirty="0">
                <a:solidFill>
                  <a:srgbClr val="808080"/>
                </a:solidFill>
                <a:latin typeface="Consolas"/>
              </a:rPr>
              <a:t>,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COLUMN_ENCRYPTION_KEY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nsolas"/>
              </a:rPr>
              <a:t>=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Consolas"/>
              </a:rPr>
              <a:t>AETestColKey</a:t>
            </a:r>
            <a:r>
              <a:rPr lang="en-US" sz="1200" dirty="0">
                <a:solidFill>
                  <a:srgbClr val="808080"/>
                </a:solidFill>
                <a:latin typeface="Consolas"/>
              </a:rPr>
              <a:t>)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nsolas"/>
              </a:rPr>
              <a:t>NOT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nsolas"/>
              </a:rPr>
              <a:t>NULL</a:t>
            </a:r>
            <a:endParaRPr lang="en-US" sz="1200" dirty="0">
              <a:solidFill>
                <a:prstClr val="black"/>
              </a:solidFill>
              <a:latin typeface="Consolas"/>
            </a:endParaRPr>
          </a:p>
          <a:p>
            <a:pPr marL="109728" indent="0">
              <a:buNone/>
            </a:pPr>
            <a:r>
              <a:rPr lang="en-US" sz="1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PRIMARY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KEY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CLUSTERED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</a:t>
            </a:r>
          </a:p>
          <a:p>
            <a:pPr marL="109728" indent="0">
              <a:buNone/>
            </a:pPr>
            <a:r>
              <a:rPr lang="en-US" sz="1200" dirty="0">
                <a:solidFill>
                  <a:srgbClr val="808080"/>
                </a:solidFill>
                <a:latin typeface="Consolas"/>
              </a:rPr>
              <a:t>         (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[</a:t>
            </a:r>
            <a:r>
              <a:rPr lang="en-US" sz="1200" dirty="0" err="1">
                <a:solidFill>
                  <a:prstClr val="black"/>
                </a:solidFill>
                <a:latin typeface="Consolas"/>
              </a:rPr>
              <a:t>PatientId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] 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ASC</a:t>
            </a:r>
            <a:r>
              <a:rPr lang="en-US" sz="1200" dirty="0">
                <a:solidFill>
                  <a:srgbClr val="808080"/>
                </a:solidFill>
                <a:latin typeface="Consolas"/>
              </a:rPr>
              <a:t>)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</a:t>
            </a:r>
          </a:p>
          <a:p>
            <a:pPr marL="109728" indent="0">
              <a:buNone/>
            </a:pPr>
            <a:r>
              <a:rPr lang="en-US" sz="1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ON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[PRIMARY] </a:t>
            </a:r>
            <a:r>
              <a:rPr lang="en-US" sz="1200" dirty="0">
                <a:solidFill>
                  <a:srgbClr val="808080"/>
                </a:solidFill>
                <a:latin typeface="Consolas"/>
              </a:rPr>
              <a:t>)</a:t>
            </a:r>
            <a:endParaRPr lang="en-US" sz="12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Always Encrypt a Table</a:t>
            </a:r>
          </a:p>
        </p:txBody>
      </p:sp>
    </p:spTree>
    <p:extLst>
      <p:ext uri="{BB962C8B-B14F-4D97-AF65-F5344CB8AC3E}">
        <p14:creationId xmlns:p14="http://schemas.microsoft.com/office/powerpoint/2010/main" val="7876192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Certificate is generated</a:t>
            </a:r>
          </a:p>
          <a:p>
            <a:r>
              <a:rPr lang="en-US" dirty="0"/>
              <a:t>Encryption is at the Application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by the </a:t>
            </a:r>
            <a:r>
              <a:rPr lang="en-US" dirty="0" err="1"/>
              <a:t>aplication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590800"/>
            <a:ext cx="777240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174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77334" y="1344761"/>
            <a:ext cx="8596668" cy="3880773"/>
          </a:xfrm>
        </p:spPr>
        <p:txBody>
          <a:bodyPr/>
          <a:lstStyle/>
          <a:p>
            <a:r>
              <a:rPr lang="en-US" dirty="0"/>
              <a:t>Name – Randomized</a:t>
            </a:r>
          </a:p>
          <a:p>
            <a:r>
              <a:rPr lang="en-US" dirty="0"/>
              <a:t>SSN    - Deterministic</a:t>
            </a:r>
          </a:p>
          <a:p>
            <a:pPr marL="109728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109728" indent="0">
              <a:buNone/>
            </a:pP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[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dbo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[Customers]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is Encrypted – for queries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97" y="3429000"/>
            <a:ext cx="92964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173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D3455-62D3-01EF-3EB7-97A59395E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Encrypting Sensitive Stored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CDD7F-F8A2-6E3B-384F-D5E4419EB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340695"/>
          </a:xfrm>
        </p:spPr>
        <p:txBody>
          <a:bodyPr>
            <a:normAutofit/>
          </a:bodyPr>
          <a:lstStyle/>
          <a:p>
            <a:r>
              <a:rPr lang="en-US" sz="2400" dirty="0"/>
              <a:t>We can encrypt stored procedures to help protect them from being viewed or edited. </a:t>
            </a:r>
          </a:p>
          <a:p>
            <a:r>
              <a:rPr lang="en-US" sz="2400" dirty="0"/>
              <a:t>SQL Server converts the original text of the CREATE PROCEDURE statement to an obfuscated format.</a:t>
            </a:r>
          </a:p>
          <a:p>
            <a:r>
              <a:rPr lang="en-US" sz="2400" dirty="0"/>
              <a:t>Encrypting a stored procedure prevents viewing or changing the code *</a:t>
            </a:r>
          </a:p>
          <a:p>
            <a:pPr lvl="1"/>
            <a:r>
              <a:rPr lang="en-US" sz="2200" dirty="0"/>
              <a:t>There are ways to get around this…. </a:t>
            </a:r>
          </a:p>
          <a:p>
            <a:r>
              <a:rPr lang="en-US" sz="2400" dirty="0"/>
              <a:t>Users with permission can execute the stored procedure</a:t>
            </a:r>
          </a:p>
        </p:txBody>
      </p:sp>
    </p:spTree>
    <p:extLst>
      <p:ext uri="{BB962C8B-B14F-4D97-AF65-F5344CB8AC3E}">
        <p14:creationId xmlns:p14="http://schemas.microsoft.com/office/powerpoint/2010/main" val="424647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84F09-1FBF-A365-2282-E4A036C6B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Encrypted Backups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3998F-0230-287E-1B41-01A400BAD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Set-up for Encrypting a backup</a:t>
            </a:r>
          </a:p>
          <a:p>
            <a:r>
              <a:rPr lang="en-US" sz="2400" dirty="0"/>
              <a:t>How to take an Encrypted Backup </a:t>
            </a:r>
          </a:p>
          <a:p>
            <a:r>
              <a:rPr lang="en-US" sz="2400" dirty="0"/>
              <a:t>How to restore an Encrypted Backup</a:t>
            </a:r>
          </a:p>
          <a:p>
            <a:r>
              <a:rPr lang="en-US" sz="2400" dirty="0"/>
              <a:t>Tools for working with Encrypted backups</a:t>
            </a:r>
          </a:p>
          <a:p>
            <a:r>
              <a:rPr lang="en-US" sz="2400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39884626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epeterso\AppData\Local\Microsoft\Windows\Temporary Internet Files\Content.IE5\F2J4T9R4\mask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401" y="1860550"/>
            <a:ext cx="3348399" cy="299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71132" y="1481329"/>
            <a:ext cx="8596668" cy="4995673"/>
          </a:xfrm>
        </p:spPr>
        <p:txBody>
          <a:bodyPr>
            <a:noAutofit/>
          </a:bodyPr>
          <a:lstStyle/>
          <a:p>
            <a:r>
              <a:rPr lang="en-US" sz="2000" dirty="0"/>
              <a:t>Dynamic data masking limits sensitive data exposure by masking it to non-privileged users.</a:t>
            </a:r>
          </a:p>
          <a:p>
            <a:r>
              <a:rPr lang="en-US" sz="2000" dirty="0"/>
              <a:t>A policy-based security feature </a:t>
            </a:r>
          </a:p>
          <a:p>
            <a:pPr lvl="1"/>
            <a:r>
              <a:rPr lang="en-US" sz="2000" dirty="0"/>
              <a:t>Hides (Masks) sensitive data in the result set </a:t>
            </a:r>
          </a:p>
          <a:p>
            <a:pPr lvl="1"/>
            <a:r>
              <a:rPr lang="en-US" sz="2000" dirty="0"/>
              <a:t>User Designated database fields</a:t>
            </a:r>
          </a:p>
          <a:p>
            <a:pPr lvl="1"/>
            <a:r>
              <a:rPr lang="en-US" sz="2000" dirty="0"/>
              <a:t>Leaves the database is not changed. </a:t>
            </a:r>
          </a:p>
          <a:p>
            <a:pPr lvl="1"/>
            <a:r>
              <a:rPr lang="en-US" sz="2000" dirty="0"/>
              <a:t>Masking rules are applied in the query results</a:t>
            </a:r>
          </a:p>
          <a:p>
            <a:r>
              <a:rPr lang="en-US" sz="2000" dirty="0"/>
              <a:t>Not as secure</a:t>
            </a:r>
            <a:endParaRPr lang="en-US" sz="2000" dirty="0">
              <a:solidFill>
                <a:srgbClr val="FF0000"/>
              </a:solidFill>
            </a:endParaRPr>
          </a:p>
          <a:p>
            <a:pPr lvl="1"/>
            <a:r>
              <a:rPr lang="en-US" sz="2000" dirty="0"/>
              <a:t>Best use is with stored procs or reports</a:t>
            </a:r>
          </a:p>
          <a:p>
            <a:pPr lvl="2"/>
            <a:r>
              <a:rPr lang="en-US" sz="2000" dirty="0"/>
              <a:t>Ad-hock queries can unmask data</a:t>
            </a:r>
          </a:p>
          <a:p>
            <a:pPr lvl="2"/>
            <a:r>
              <a:rPr lang="en-US" sz="2000" dirty="0"/>
              <a:t>Where clause can query for match</a:t>
            </a:r>
          </a:p>
          <a:p>
            <a:pPr lvl="1"/>
            <a:r>
              <a:rPr lang="en-US" sz="2000" dirty="0"/>
              <a:t>Note: Don’t programmatically update all cols</a:t>
            </a:r>
          </a:p>
          <a:p>
            <a:pPr lvl="2"/>
            <a:r>
              <a:rPr lang="en-US" sz="2000" dirty="0"/>
              <a:t>Will overwrite with mask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 Data Masking </a:t>
            </a:r>
          </a:p>
        </p:txBody>
      </p:sp>
    </p:spTree>
    <p:extLst>
      <p:ext uri="{BB962C8B-B14F-4D97-AF65-F5344CB8AC3E}">
        <p14:creationId xmlns:p14="http://schemas.microsoft.com/office/powerpoint/2010/main" val="35406824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epeterso\AppData\Local\Microsoft\Windows\Temporary Internet Files\Content.IE5\F2J4T9R4\mask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1" y="609601"/>
            <a:ext cx="3348399" cy="299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81200" y="1337362"/>
            <a:ext cx="8229600" cy="4525963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Default</a:t>
            </a:r>
          </a:p>
          <a:p>
            <a:pPr lvl="1"/>
            <a:r>
              <a:rPr lang="en-US" dirty="0"/>
              <a:t>Numeric:		000000</a:t>
            </a:r>
          </a:p>
          <a:p>
            <a:pPr lvl="1"/>
            <a:r>
              <a:rPr lang="en-US" dirty="0"/>
              <a:t>Datetime:		2000-01-01 00:00:00.000</a:t>
            </a:r>
          </a:p>
          <a:p>
            <a:pPr lvl="1"/>
            <a:r>
              <a:rPr lang="en-US" dirty="0"/>
              <a:t>String:			XXXXXX</a:t>
            </a:r>
          </a:p>
          <a:p>
            <a:r>
              <a:rPr lang="en-US" dirty="0"/>
              <a:t>Email</a:t>
            </a:r>
          </a:p>
          <a:p>
            <a:pPr lvl="1"/>
            <a:r>
              <a:rPr lang="en-US" dirty="0"/>
              <a:t>Predefined Format: 	RXXX@XXXX.com</a:t>
            </a:r>
          </a:p>
          <a:p>
            <a:r>
              <a:rPr lang="en-US" dirty="0"/>
              <a:t>Partial</a:t>
            </a:r>
          </a:p>
          <a:p>
            <a:pPr lvl="1"/>
            <a:r>
              <a:rPr lang="en-US" dirty="0"/>
              <a:t>User Defined:		XXXX-XXXX-XXXX-6969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 Data masking</a:t>
            </a:r>
          </a:p>
        </p:txBody>
      </p:sp>
    </p:spTree>
    <p:extLst>
      <p:ext uri="{BB962C8B-B14F-4D97-AF65-F5344CB8AC3E}">
        <p14:creationId xmlns:p14="http://schemas.microsoft.com/office/powerpoint/2010/main" val="4763693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77334" y="964642"/>
            <a:ext cx="8596668" cy="5618720"/>
          </a:xfrm>
        </p:spPr>
        <p:txBody>
          <a:bodyPr>
            <a:normAutofit lnSpcReduction="10000"/>
          </a:bodyPr>
          <a:lstStyle/>
          <a:p>
            <a:pPr marL="109728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/>
              </a:rPr>
              <a:t>ALTER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/>
              </a:rPr>
              <a:t>TABLE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onsolas"/>
              </a:rPr>
              <a:t>MyCustomers</a:t>
            </a:r>
            <a:endParaRPr lang="en-US" sz="2000" dirty="0">
              <a:solidFill>
                <a:prstClr val="black"/>
              </a:solidFill>
              <a:latin typeface="Consolas"/>
            </a:endParaRPr>
          </a:p>
          <a:p>
            <a:pPr marL="109728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/>
              </a:rPr>
              <a:t>    ALTER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/>
              </a:rPr>
              <a:t>COLUMN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[</a:t>
            </a:r>
            <a:r>
              <a:rPr lang="en-US" sz="2000" dirty="0" err="1">
                <a:solidFill>
                  <a:prstClr val="black"/>
                </a:solidFill>
                <a:latin typeface="Consolas"/>
              </a:rPr>
              <a:t>PurchaseTotAmt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] </a:t>
            </a:r>
          </a:p>
          <a:p>
            <a:pPr marL="109728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/>
              </a:rPr>
              <a:t>         ADD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MASKED </a:t>
            </a:r>
            <a:r>
              <a:rPr lang="en-US" sz="2000" dirty="0">
                <a:solidFill>
                  <a:srgbClr val="008000"/>
                </a:solidFill>
                <a:latin typeface="Consolas"/>
              </a:rPr>
              <a:t>--&lt; the magic</a:t>
            </a:r>
            <a:endParaRPr lang="en-US" sz="2000" dirty="0">
              <a:solidFill>
                <a:prstClr val="black"/>
              </a:solidFill>
              <a:latin typeface="Consolas"/>
            </a:endParaRPr>
          </a:p>
          <a:p>
            <a:pPr marL="109728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/>
              </a:rPr>
              <a:t>         WITH </a:t>
            </a:r>
            <a:r>
              <a:rPr lang="en-US" sz="2000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nsolas"/>
              </a:rPr>
              <a:t>FUNCTION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/>
              </a:rPr>
              <a:t>=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/>
              </a:rPr>
              <a:t>'default()'</a:t>
            </a:r>
            <a:r>
              <a:rPr lang="en-US" sz="2000" dirty="0">
                <a:solidFill>
                  <a:srgbClr val="808080"/>
                </a:solidFill>
                <a:latin typeface="Consolas"/>
              </a:rPr>
              <a:t>)</a:t>
            </a:r>
            <a:r>
              <a:rPr lang="en-US" sz="2000" dirty="0">
                <a:solidFill>
                  <a:srgbClr val="008000"/>
                </a:solidFill>
                <a:latin typeface="Consolas"/>
              </a:rPr>
              <a:t>-- default on int</a:t>
            </a:r>
            <a:endParaRPr lang="en-US" sz="2000" dirty="0">
              <a:solidFill>
                <a:prstClr val="black"/>
              </a:solidFill>
              <a:latin typeface="Consolas"/>
            </a:endParaRPr>
          </a:p>
          <a:p>
            <a:pPr marL="109728" indent="0">
              <a:buNone/>
            </a:pPr>
            <a:endParaRPr lang="en-US" sz="2000" dirty="0">
              <a:solidFill>
                <a:prstClr val="black"/>
              </a:solidFill>
              <a:latin typeface="Consolas"/>
            </a:endParaRPr>
          </a:p>
          <a:p>
            <a:pPr marL="109728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/>
              </a:rPr>
              <a:t>ALTER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/>
              </a:rPr>
              <a:t>TABLE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onsolas"/>
              </a:rPr>
              <a:t>MyCustomers</a:t>
            </a:r>
            <a:endParaRPr lang="en-US" sz="2000" dirty="0">
              <a:solidFill>
                <a:prstClr val="black"/>
              </a:solidFill>
              <a:latin typeface="Consolas"/>
            </a:endParaRPr>
          </a:p>
          <a:p>
            <a:pPr marL="109728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/>
              </a:rPr>
              <a:t> 	ALTER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/>
              </a:rPr>
              <a:t>COLUMN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[</a:t>
            </a:r>
            <a:r>
              <a:rPr lang="en-US" sz="2000" dirty="0" err="1">
                <a:solidFill>
                  <a:prstClr val="black"/>
                </a:solidFill>
                <a:latin typeface="Consolas"/>
              </a:rPr>
              <a:t>CreateDate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] </a:t>
            </a:r>
          </a:p>
          <a:p>
            <a:pPr marL="109728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/>
              </a:rPr>
              <a:t>		ADD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MASKED</a:t>
            </a:r>
          </a:p>
          <a:p>
            <a:pPr marL="109728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/>
              </a:rPr>
              <a:t>		WITH </a:t>
            </a:r>
            <a:r>
              <a:rPr lang="en-US" sz="2000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nsolas"/>
              </a:rPr>
              <a:t>FUNCTION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/>
              </a:rPr>
              <a:t>=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/>
              </a:rPr>
              <a:t>'default()'</a:t>
            </a:r>
            <a:r>
              <a:rPr lang="en-US" sz="2000" dirty="0">
                <a:solidFill>
                  <a:srgbClr val="808080"/>
                </a:solidFill>
                <a:latin typeface="Consolas"/>
              </a:rPr>
              <a:t>)</a:t>
            </a:r>
            <a:r>
              <a:rPr lang="en-US" sz="2000" dirty="0">
                <a:solidFill>
                  <a:srgbClr val="008000"/>
                </a:solidFill>
                <a:latin typeface="Consolas"/>
              </a:rPr>
              <a:t>-- default on date</a:t>
            </a:r>
            <a:endParaRPr lang="en-US" sz="2000" dirty="0">
              <a:solidFill>
                <a:prstClr val="black"/>
              </a:solidFill>
              <a:latin typeface="Consolas"/>
            </a:endParaRPr>
          </a:p>
          <a:p>
            <a:pPr marL="109728" indent="0">
              <a:buNone/>
            </a:pPr>
            <a:endParaRPr lang="en-US" sz="2000" dirty="0">
              <a:solidFill>
                <a:prstClr val="black"/>
              </a:solidFill>
              <a:latin typeface="Consolas"/>
            </a:endParaRPr>
          </a:p>
          <a:p>
            <a:pPr marL="109728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/>
              </a:rPr>
              <a:t>ALTER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/>
              </a:rPr>
              <a:t>TABLE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onsolas"/>
              </a:rPr>
              <a:t>MyCustomers</a:t>
            </a:r>
            <a:endParaRPr lang="en-US" sz="2000" dirty="0">
              <a:solidFill>
                <a:prstClr val="black"/>
              </a:solidFill>
              <a:latin typeface="Consolas"/>
            </a:endParaRPr>
          </a:p>
          <a:p>
            <a:pPr marL="109728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/>
              </a:rPr>
              <a:t>	ALTER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/>
              </a:rPr>
              <a:t>COLUMN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[FirstName] </a:t>
            </a:r>
          </a:p>
          <a:p>
            <a:pPr marL="109728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/>
              </a:rPr>
              <a:t>		ADD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MASKED</a:t>
            </a:r>
          </a:p>
          <a:p>
            <a:pPr marL="109728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/>
              </a:rPr>
              <a:t>		WITH </a:t>
            </a:r>
            <a:r>
              <a:rPr lang="en-US" sz="2000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nsolas"/>
              </a:rPr>
              <a:t>FUNCTION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/>
              </a:rPr>
              <a:t>=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/>
              </a:rPr>
              <a:t>'default()'</a:t>
            </a:r>
            <a:r>
              <a:rPr lang="en-US" sz="2000" dirty="0">
                <a:solidFill>
                  <a:srgbClr val="808080"/>
                </a:solidFill>
                <a:latin typeface="Consolas"/>
              </a:rPr>
              <a:t>)</a:t>
            </a:r>
            <a:r>
              <a:rPr lang="en-US" sz="2000" dirty="0">
                <a:solidFill>
                  <a:srgbClr val="008000"/>
                </a:solidFill>
                <a:latin typeface="Consolas"/>
              </a:rPr>
              <a:t>-- default on varchar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382000" cy="1143000"/>
          </a:xfrm>
        </p:spPr>
        <p:txBody>
          <a:bodyPr>
            <a:normAutofit/>
          </a:bodyPr>
          <a:lstStyle/>
          <a:p>
            <a:r>
              <a:rPr lang="en-US" dirty="0"/>
              <a:t>Adding Masking to a Table/Column</a:t>
            </a:r>
          </a:p>
        </p:txBody>
      </p:sp>
    </p:spTree>
    <p:extLst>
      <p:ext uri="{BB962C8B-B14F-4D97-AF65-F5344CB8AC3E}">
        <p14:creationId xmlns:p14="http://schemas.microsoft.com/office/powerpoint/2010/main" val="6528728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109728" indent="0">
              <a:buNone/>
            </a:pPr>
            <a:r>
              <a:rPr lang="en-US" dirty="0">
                <a:solidFill>
                  <a:srgbClr val="008000"/>
                </a:solidFill>
                <a:latin typeface="Consolas"/>
              </a:rPr>
              <a:t>--*************  Masked Partial Setup   *******************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pPr marL="109728" indent="0">
              <a:buNone/>
            </a:pPr>
            <a:endParaRPr lang="en-US" dirty="0">
              <a:solidFill>
                <a:srgbClr val="0000FF"/>
              </a:solidFill>
              <a:latin typeface="Consolas"/>
            </a:endParaRPr>
          </a:p>
          <a:p>
            <a:pPr marL="109728" indent="0">
              <a:buNone/>
            </a:pPr>
            <a:r>
              <a:rPr lang="en-US" dirty="0">
                <a:solidFill>
                  <a:srgbClr val="0000FF"/>
                </a:solidFill>
                <a:latin typeface="Consolas"/>
              </a:rPr>
              <a:t>ALTER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TABLE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MyCustomers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pPr marL="109728" indent="0">
              <a:buNone/>
            </a:pPr>
            <a:r>
              <a:rPr lang="en-US" dirty="0">
                <a:solidFill>
                  <a:prstClr val="black"/>
                </a:solidFill>
                <a:latin typeface="Consolas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ALTER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COLUMN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CreditCard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ADD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MASKED  </a:t>
            </a:r>
          </a:p>
          <a:p>
            <a:pPr marL="109728" indent="0">
              <a:buNone/>
            </a:pPr>
            <a:r>
              <a:rPr lang="en-US" dirty="0">
                <a:solidFill>
                  <a:prstClr val="black"/>
                </a:solidFill>
                <a:latin typeface="Consolas"/>
              </a:rPr>
              <a:t> 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WITH 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FUNCTION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=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</a:rPr>
              <a:t>'partial(0, "XXXX-XXXX-XXXX-",4)'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 </a:t>
            </a:r>
          </a:p>
          <a:p>
            <a:pPr marL="109728" indent="0">
              <a:buNone/>
            </a:pPr>
            <a:r>
              <a:rPr lang="en-US" dirty="0">
                <a:solidFill>
                  <a:prstClr val="black"/>
                </a:solidFill>
                <a:latin typeface="Consolas"/>
              </a:rPr>
              <a:t>                           </a:t>
            </a:r>
            <a:r>
              <a:rPr lang="en-US" dirty="0">
                <a:solidFill>
                  <a:srgbClr val="008000"/>
                </a:solidFill>
                <a:latin typeface="Consolas"/>
              </a:rPr>
              <a:t>-- (Start, mask format, Post Mask)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pPr marL="109728" indent="0">
              <a:buNone/>
            </a:pPr>
            <a:endParaRPr lang="en-US" dirty="0">
              <a:solidFill>
                <a:prstClr val="black"/>
              </a:solidFill>
              <a:latin typeface="Consolas"/>
            </a:endParaRPr>
          </a:p>
          <a:p>
            <a:pPr marL="109728" indent="0">
              <a:buNone/>
            </a:pPr>
            <a:r>
              <a:rPr lang="en-US" dirty="0">
                <a:solidFill>
                  <a:srgbClr val="008000"/>
                </a:solidFill>
                <a:latin typeface="Consolas"/>
              </a:rPr>
              <a:t>--*************  Masked email Setup   *******************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pPr marL="109728" indent="0">
              <a:buNone/>
            </a:pPr>
            <a:endParaRPr lang="en-US" dirty="0">
              <a:solidFill>
                <a:srgbClr val="0000FF"/>
              </a:solidFill>
              <a:latin typeface="Consolas"/>
            </a:endParaRPr>
          </a:p>
          <a:p>
            <a:pPr marL="109728" indent="0">
              <a:buNone/>
            </a:pPr>
            <a:r>
              <a:rPr lang="en-US" dirty="0">
                <a:solidFill>
                  <a:srgbClr val="0000FF"/>
                </a:solidFill>
                <a:latin typeface="Consolas"/>
              </a:rPr>
              <a:t>ALTER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TABLE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MyCustomers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pPr marL="109728" indent="0">
              <a:buNone/>
            </a:pPr>
            <a:r>
              <a:rPr lang="en-US" dirty="0">
                <a:solidFill>
                  <a:srgbClr val="0000FF"/>
                </a:solidFill>
                <a:latin typeface="Consolas"/>
              </a:rPr>
              <a:t>ALTER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COLUMN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OfficeEmail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ADD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MASKED</a:t>
            </a:r>
          </a:p>
          <a:p>
            <a:pPr marL="109728" indent="0">
              <a:buNone/>
            </a:pP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WITH 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FUNCTION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=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</a:rPr>
              <a:t>'email()'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</a:t>
            </a:r>
            <a:endParaRPr lang="en-US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Adding </a:t>
            </a:r>
            <a:r>
              <a:rPr lang="en-US" dirty="0" err="1"/>
              <a:t>NonDefault</a:t>
            </a:r>
            <a:r>
              <a:rPr lang="en-US" dirty="0"/>
              <a:t> Masks to Table</a:t>
            </a:r>
          </a:p>
        </p:txBody>
      </p:sp>
    </p:spTree>
    <p:extLst>
      <p:ext uri="{BB962C8B-B14F-4D97-AF65-F5344CB8AC3E}">
        <p14:creationId xmlns:p14="http://schemas.microsoft.com/office/powerpoint/2010/main" val="6706839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77334" y="1304925"/>
            <a:ext cx="8596668" cy="473643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/>
              </a:rPr>
              <a:t>SELECT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/>
              </a:rPr>
              <a:t>*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</a:p>
          <a:p>
            <a:pPr marL="109728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/>
              </a:rPr>
              <a:t>FROM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MyCustomers</a:t>
            </a:r>
            <a:r>
              <a:rPr lang="en-US" sz="2800" dirty="0">
                <a:solidFill>
                  <a:srgbClr val="808080"/>
                </a:solidFill>
                <a:latin typeface="Consolas"/>
              </a:rPr>
              <a:t>;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srgbClr val="008000"/>
                </a:solidFill>
                <a:latin typeface="Consolas"/>
              </a:rPr>
              <a:t>-- clear data</a:t>
            </a:r>
            <a:endParaRPr lang="en-US" sz="2800" dirty="0">
              <a:solidFill>
                <a:prstClr val="black"/>
              </a:solidFill>
              <a:latin typeface="Consolas"/>
            </a:endParaRPr>
          </a:p>
          <a:p>
            <a:pPr marL="109728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/>
              </a:rPr>
              <a:t>GO</a:t>
            </a:r>
          </a:p>
          <a:p>
            <a:pPr marL="109728" indent="0">
              <a:buNone/>
            </a:pPr>
            <a:endParaRPr lang="en-US" sz="2800" dirty="0">
              <a:solidFill>
                <a:srgbClr val="0000FF"/>
              </a:solidFill>
              <a:latin typeface="Consola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Clear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9895C4-3CB0-A77B-CECE-E832F76A7C6B}"/>
              </a:ext>
            </a:extLst>
          </p:cNvPr>
          <p:cNvSpPr txBox="1"/>
          <p:nvPr/>
        </p:nvSpPr>
        <p:spPr>
          <a:xfrm>
            <a:off x="547688" y="3282083"/>
            <a:ext cx="941546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9728" indent="0">
              <a:buNone/>
            </a:pPr>
            <a:r>
              <a:rPr lang="en-US" sz="1200" dirty="0">
                <a:solidFill>
                  <a:srgbClr val="0000FF"/>
                </a:solidFill>
                <a:latin typeface="Consolas"/>
              </a:rPr>
              <a:t># FirstName	</a:t>
            </a:r>
            <a:r>
              <a:rPr lang="en-US" sz="1200" dirty="0" err="1">
                <a:solidFill>
                  <a:srgbClr val="0000FF"/>
                </a:solidFill>
                <a:latin typeface="Consolas"/>
              </a:rPr>
              <a:t>LastName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en-US" sz="1200" dirty="0" err="1">
                <a:solidFill>
                  <a:srgbClr val="0000FF"/>
                </a:solidFill>
                <a:latin typeface="Consolas"/>
              </a:rPr>
              <a:t>CreditCard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		      Amt	</a:t>
            </a:r>
            <a:r>
              <a:rPr lang="en-US" sz="1200" dirty="0" err="1">
                <a:solidFill>
                  <a:srgbClr val="0000FF"/>
                </a:solidFill>
                <a:latin typeface="Consolas"/>
              </a:rPr>
              <a:t>OfficeEmail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		      </a:t>
            </a:r>
            <a:r>
              <a:rPr lang="en-US" sz="1200" dirty="0" err="1">
                <a:solidFill>
                  <a:srgbClr val="0000FF"/>
                </a:solidFill>
                <a:latin typeface="Consolas"/>
              </a:rPr>
              <a:t>CreateDate</a:t>
            </a:r>
            <a:endParaRPr lang="en-US" sz="1200" dirty="0">
              <a:solidFill>
                <a:srgbClr val="0000FF"/>
              </a:solidFill>
              <a:latin typeface="Consolas"/>
            </a:endParaRPr>
          </a:p>
          <a:p>
            <a:pPr marL="109728" indent="0">
              <a:buNone/>
            </a:pPr>
            <a:r>
              <a:rPr lang="en-US" sz="1200" dirty="0">
                <a:solidFill>
                  <a:srgbClr val="0000FF"/>
                </a:solidFill>
                <a:latin typeface="Consolas"/>
              </a:rPr>
              <a:t>1 Eric		Peters	1234-5678-1234-5678	1234	eric.peters@ABC123.com	2023-11-14 00:00:00.000</a:t>
            </a:r>
          </a:p>
          <a:p>
            <a:pPr marL="109728" indent="0">
              <a:buNone/>
            </a:pPr>
            <a:r>
              <a:rPr lang="en-US" sz="1200" dirty="0">
                <a:solidFill>
                  <a:srgbClr val="0000FF"/>
                </a:solidFill>
                <a:latin typeface="Consolas"/>
              </a:rPr>
              <a:t>2 Rohan		Sherman	1234-5678-1234-6969	 100	rohan.sherman@ABC123.com 	2023-11-30 00:00:00.000</a:t>
            </a:r>
          </a:p>
          <a:p>
            <a:pPr marL="109728" indent="0">
              <a:buNone/>
            </a:pPr>
            <a:r>
              <a:rPr lang="en-US" sz="1200" dirty="0">
                <a:solidFill>
                  <a:srgbClr val="0000FF"/>
                </a:solidFill>
                <a:latin typeface="Consolas"/>
              </a:rPr>
              <a:t>3 Randy		Sandy		1234-5678-1234-9876	  99	Randy.Sandy@ABC123.com 	2023-12-14 00:00:00.000</a:t>
            </a:r>
          </a:p>
          <a:p>
            <a:pPr marL="109728" indent="0">
              <a:buNone/>
            </a:pPr>
            <a:r>
              <a:rPr lang="en-US" sz="1200" dirty="0">
                <a:solidFill>
                  <a:srgbClr val="0000FF"/>
                </a:solidFill>
                <a:latin typeface="Consolas"/>
              </a:rPr>
              <a:t>4 Tommy		</a:t>
            </a:r>
            <a:r>
              <a:rPr lang="en-US" sz="1200" dirty="0" err="1">
                <a:solidFill>
                  <a:srgbClr val="0000FF"/>
                </a:solidFill>
                <a:latin typeface="Consolas"/>
              </a:rPr>
              <a:t>Twotone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	1234-5678-1234-1234	5555	Tommy.Turner@ABC123.com 	2024-01-19 00:00:00.000</a:t>
            </a:r>
          </a:p>
          <a:p>
            <a:pPr marL="109728" indent="0">
              <a:buNone/>
            </a:pPr>
            <a:r>
              <a:rPr lang="en-US" sz="1200" dirty="0">
                <a:solidFill>
                  <a:srgbClr val="0000FF"/>
                </a:solidFill>
                <a:latin typeface="Consolas"/>
              </a:rPr>
              <a:t>5 Shawn		Maxwell	1234-5678-1234-2345	4321	Shawn.Maxumus@ABC123.com 	2024-02-11 00:00:00.000</a:t>
            </a:r>
          </a:p>
          <a:p>
            <a:pPr marL="109728" indent="0">
              <a:buNone/>
            </a:pPr>
            <a:r>
              <a:rPr lang="en-US" sz="1200" dirty="0">
                <a:solidFill>
                  <a:srgbClr val="0000FF"/>
                </a:solidFill>
                <a:latin typeface="Consolas"/>
              </a:rPr>
              <a:t>6 Homer		Simpson	1234-5678-1234-5432	 234	Homer.Simpson@ABC123.com 	2024-03-10 00:00:00.000</a:t>
            </a:r>
          </a:p>
          <a:p>
            <a:pPr marL="109728" indent="0">
              <a:buNone/>
            </a:pPr>
            <a:r>
              <a:rPr lang="en-US" sz="1200" dirty="0">
                <a:solidFill>
                  <a:srgbClr val="0000FF"/>
                </a:solidFill>
                <a:latin typeface="Consolas"/>
              </a:rPr>
              <a:t>7 </a:t>
            </a:r>
            <a:r>
              <a:rPr lang="en-US" sz="1200" dirty="0" err="1">
                <a:solidFill>
                  <a:srgbClr val="0000FF"/>
                </a:solidFill>
                <a:latin typeface="Consolas"/>
              </a:rPr>
              <a:t>Thebig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		Bang		1234-5678-1234-0987	  34	Thebig.Bang@ABC123.com 	2024-04-15 00:00:00.000</a:t>
            </a:r>
          </a:p>
        </p:txBody>
      </p:sp>
    </p:spTree>
    <p:extLst>
      <p:ext uri="{BB962C8B-B14F-4D97-AF65-F5344CB8AC3E}">
        <p14:creationId xmlns:p14="http://schemas.microsoft.com/office/powerpoint/2010/main" val="981962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/>
              </a:rPr>
              <a:t>EXECUTE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USER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/>
              </a:rPr>
              <a:t>=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/>
              </a:rPr>
              <a:t>'AGENT'</a:t>
            </a:r>
            <a:r>
              <a:rPr lang="en-US" sz="2800" dirty="0">
                <a:solidFill>
                  <a:srgbClr val="808080"/>
                </a:solidFill>
                <a:latin typeface="Consolas"/>
              </a:rPr>
              <a:t>;</a:t>
            </a:r>
            <a:endParaRPr lang="en-US" sz="2800" dirty="0">
              <a:solidFill>
                <a:prstClr val="black"/>
              </a:solidFill>
              <a:latin typeface="Consolas"/>
            </a:endParaRPr>
          </a:p>
          <a:p>
            <a:pPr marL="109728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/>
              </a:rPr>
              <a:t>SELECT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/>
              </a:rPr>
              <a:t>*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FROM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MyCustomers</a:t>
            </a:r>
            <a:r>
              <a:rPr lang="en-US" sz="2800" dirty="0">
                <a:solidFill>
                  <a:srgbClr val="808080"/>
                </a:solidFill>
                <a:latin typeface="Consolas"/>
              </a:rPr>
              <a:t>;</a:t>
            </a:r>
            <a:r>
              <a:rPr lang="en-US" sz="2800" dirty="0">
                <a:solidFill>
                  <a:srgbClr val="008000"/>
                </a:solidFill>
                <a:latin typeface="Consolas"/>
              </a:rPr>
              <a:t>--masked data</a:t>
            </a:r>
            <a:endParaRPr lang="en-US" sz="2800" dirty="0">
              <a:solidFill>
                <a:prstClr val="black"/>
              </a:solidFill>
              <a:latin typeface="Consolas"/>
            </a:endParaRPr>
          </a:p>
          <a:p>
            <a:pPr marL="109728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/>
              </a:rPr>
              <a:t>REVERT</a:t>
            </a:r>
            <a:r>
              <a:rPr lang="en-US" sz="2800" dirty="0">
                <a:solidFill>
                  <a:srgbClr val="808080"/>
                </a:solidFill>
                <a:latin typeface="Consolas"/>
              </a:rPr>
              <a:t>;</a:t>
            </a:r>
            <a:endParaRPr lang="en-US" sz="2800" dirty="0">
              <a:solidFill>
                <a:prstClr val="black"/>
              </a:solidFill>
              <a:latin typeface="Consolas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Masked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47FE7A-257E-8306-73C0-D425329B8234}"/>
              </a:ext>
            </a:extLst>
          </p:cNvPr>
          <p:cNvSpPr txBox="1"/>
          <p:nvPr/>
        </p:nvSpPr>
        <p:spPr>
          <a:xfrm>
            <a:off x="366713" y="4100975"/>
            <a:ext cx="941546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9728" indent="0">
              <a:buNone/>
            </a:pPr>
            <a:r>
              <a:rPr lang="en-US" sz="1200" dirty="0">
                <a:solidFill>
                  <a:srgbClr val="0000FF"/>
                </a:solidFill>
                <a:latin typeface="Consolas"/>
              </a:rPr>
              <a:t># FirstName	</a:t>
            </a:r>
            <a:r>
              <a:rPr lang="en-US" sz="1200" dirty="0" err="1">
                <a:solidFill>
                  <a:srgbClr val="0000FF"/>
                </a:solidFill>
                <a:latin typeface="Consolas"/>
              </a:rPr>
              <a:t>LastName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en-US" sz="1200" dirty="0" err="1">
                <a:solidFill>
                  <a:srgbClr val="0000FF"/>
                </a:solidFill>
                <a:latin typeface="Consolas"/>
              </a:rPr>
              <a:t>CreditCard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		      Amt	</a:t>
            </a:r>
            <a:r>
              <a:rPr lang="en-US" sz="1200" dirty="0" err="1">
                <a:solidFill>
                  <a:srgbClr val="0000FF"/>
                </a:solidFill>
                <a:latin typeface="Consolas"/>
              </a:rPr>
              <a:t>OfficeEmail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		      </a:t>
            </a:r>
            <a:r>
              <a:rPr lang="en-US" sz="1200" dirty="0" err="1">
                <a:solidFill>
                  <a:srgbClr val="0000FF"/>
                </a:solidFill>
                <a:latin typeface="Consolas"/>
              </a:rPr>
              <a:t>CreateDate</a:t>
            </a:r>
            <a:endParaRPr lang="en-US" sz="1200" dirty="0">
              <a:solidFill>
                <a:srgbClr val="0000FF"/>
              </a:solidFill>
              <a:latin typeface="Consolas"/>
            </a:endParaRPr>
          </a:p>
          <a:p>
            <a:pPr marL="109728" indent="0">
              <a:buNone/>
            </a:pPr>
            <a:r>
              <a:rPr lang="en-US" sz="1200" dirty="0">
                <a:solidFill>
                  <a:srgbClr val="0000FF"/>
                </a:solidFill>
                <a:latin typeface="Consolas"/>
              </a:rPr>
              <a:t>1 XXXX		Peters	XXXX-XXXX-XXXX-5678	1234	EXXXXXXXXX@ABC123.com		2023-11-14 00:00:00.000</a:t>
            </a:r>
          </a:p>
          <a:p>
            <a:pPr marL="109728" indent="0">
              <a:buNone/>
            </a:pPr>
            <a:r>
              <a:rPr lang="en-US" sz="1200" dirty="0">
                <a:solidFill>
                  <a:srgbClr val="0000FF"/>
                </a:solidFill>
                <a:latin typeface="Consolas"/>
              </a:rPr>
              <a:t>2 XXXX		Sherman	XXXX-XXXX-XXXX-6969	 100	RXXXXXXXXX@ABC123.com 	2023-11-30 00:00:00.000</a:t>
            </a:r>
          </a:p>
          <a:p>
            <a:pPr marL="109728" indent="0">
              <a:buNone/>
            </a:pPr>
            <a:r>
              <a:rPr lang="en-US" sz="1200" dirty="0">
                <a:solidFill>
                  <a:srgbClr val="0000FF"/>
                </a:solidFill>
                <a:latin typeface="Consolas"/>
              </a:rPr>
              <a:t>3 XXXX		Sandy		XXXX-XXXX-XXXX-9876	  99	RXXXXXXXXX@ABC123.com 	2023-12-14 00:00:00.000</a:t>
            </a:r>
          </a:p>
          <a:p>
            <a:pPr marL="109728" indent="0">
              <a:buNone/>
            </a:pPr>
            <a:r>
              <a:rPr lang="en-US" sz="1200" dirty="0">
                <a:solidFill>
                  <a:srgbClr val="0000FF"/>
                </a:solidFill>
                <a:latin typeface="Consolas"/>
              </a:rPr>
              <a:t>4 XXXX		</a:t>
            </a:r>
            <a:r>
              <a:rPr lang="en-US" sz="1200" dirty="0" err="1">
                <a:solidFill>
                  <a:srgbClr val="0000FF"/>
                </a:solidFill>
                <a:latin typeface="Consolas"/>
              </a:rPr>
              <a:t>Twotone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	XXXX-XXXX-XXXX-1234	5555	TXXXXXXXXX@ABC123.com 	2024-01-19 00:00:00.000</a:t>
            </a:r>
          </a:p>
          <a:p>
            <a:pPr marL="109728" indent="0">
              <a:buNone/>
            </a:pPr>
            <a:r>
              <a:rPr lang="en-US" sz="1200" dirty="0">
                <a:solidFill>
                  <a:srgbClr val="0000FF"/>
                </a:solidFill>
                <a:latin typeface="Consolas"/>
              </a:rPr>
              <a:t>5 XXXX		Maxwell	XXXX-XXXX-XXXX-2345	4321	SXXXXXXXXX@ABC123.com 	2024-02-11 00:00:00.000</a:t>
            </a:r>
          </a:p>
          <a:p>
            <a:pPr marL="109728" indent="0">
              <a:buNone/>
            </a:pPr>
            <a:r>
              <a:rPr lang="en-US" sz="1200" dirty="0">
                <a:solidFill>
                  <a:srgbClr val="0000FF"/>
                </a:solidFill>
                <a:latin typeface="Consolas"/>
              </a:rPr>
              <a:t>6 XXXX		Simpson	XXXX-XXXX-XXXX-5432	 234	HXXXXXXXXX@ABC123.com 	2024-03-10 00:00:00.000</a:t>
            </a:r>
          </a:p>
          <a:p>
            <a:pPr marL="109728" indent="0">
              <a:buNone/>
            </a:pPr>
            <a:r>
              <a:rPr lang="en-US" sz="1200" dirty="0">
                <a:solidFill>
                  <a:srgbClr val="0000FF"/>
                </a:solidFill>
                <a:latin typeface="Consolas"/>
              </a:rPr>
              <a:t>7 XXXX		Bang		XXXX-XXXX-XXXX-0987	  34	TXXXXXXXXX@ABC123.com 	2024-04-15 00:00:00.000</a:t>
            </a:r>
          </a:p>
        </p:txBody>
      </p:sp>
    </p:spTree>
    <p:extLst>
      <p:ext uri="{BB962C8B-B14F-4D97-AF65-F5344CB8AC3E}">
        <p14:creationId xmlns:p14="http://schemas.microsoft.com/office/powerpoint/2010/main" val="33419332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52475" y="1371601"/>
            <a:ext cx="9458325" cy="4525963"/>
          </a:xfrm>
          <a:ln>
            <a:solidFill>
              <a:schemeClr val="accent1"/>
            </a:solidFill>
          </a:ln>
        </p:spPr>
        <p:txBody>
          <a:bodyPr>
            <a:normAutofit fontScale="25000" lnSpcReduction="20000"/>
          </a:bodyPr>
          <a:lstStyle/>
          <a:p>
            <a:r>
              <a:rPr lang="en-US" sz="7200" dirty="0"/>
              <a:t>Masking is not stored on disk</a:t>
            </a:r>
          </a:p>
          <a:p>
            <a:pPr lvl="1"/>
            <a:r>
              <a:rPr lang="en-US" sz="7200" dirty="0"/>
              <a:t>Data will match a query, Brute force attack</a:t>
            </a:r>
          </a:p>
          <a:p>
            <a:r>
              <a:rPr lang="en-US" sz="7200" dirty="0"/>
              <a:t>Can be bypassed</a:t>
            </a:r>
          </a:p>
          <a:p>
            <a:pPr lvl="1"/>
            <a:r>
              <a:rPr lang="en-US" sz="7200" dirty="0"/>
              <a:t>DBO user</a:t>
            </a:r>
          </a:p>
          <a:p>
            <a:pPr lvl="1"/>
            <a:r>
              <a:rPr lang="en-US" sz="7200" dirty="0"/>
              <a:t>Anyone with access can query against column values</a:t>
            </a:r>
          </a:p>
          <a:p>
            <a:pPr lvl="1"/>
            <a:endParaRPr lang="en-US" sz="7200" dirty="0"/>
          </a:p>
          <a:p>
            <a:pPr marL="109728" indent="0">
              <a:buNone/>
            </a:pPr>
            <a:r>
              <a:rPr lang="en-US" sz="7200" dirty="0">
                <a:solidFill>
                  <a:srgbClr val="0000FF"/>
                </a:solidFill>
                <a:latin typeface="Consolas"/>
              </a:rPr>
              <a:t>EXECUTE</a:t>
            </a:r>
            <a:r>
              <a:rPr lang="en-US" sz="7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7200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sz="7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7200" dirty="0">
                <a:solidFill>
                  <a:srgbClr val="0000FF"/>
                </a:solidFill>
                <a:latin typeface="Consolas"/>
              </a:rPr>
              <a:t>USER</a:t>
            </a:r>
            <a:r>
              <a:rPr lang="en-US" sz="7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7200" dirty="0">
                <a:solidFill>
                  <a:srgbClr val="808080"/>
                </a:solidFill>
                <a:latin typeface="Consolas"/>
              </a:rPr>
              <a:t>=</a:t>
            </a:r>
            <a:r>
              <a:rPr lang="en-US" sz="7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7200" dirty="0">
                <a:solidFill>
                  <a:srgbClr val="FF0000"/>
                </a:solidFill>
                <a:latin typeface="Consolas"/>
              </a:rPr>
              <a:t>'</a:t>
            </a:r>
            <a:r>
              <a:rPr lang="en-US" sz="7200" dirty="0" err="1">
                <a:solidFill>
                  <a:srgbClr val="FF0000"/>
                </a:solidFill>
                <a:latin typeface="Consolas"/>
              </a:rPr>
              <a:t>ResAGENT</a:t>
            </a:r>
            <a:r>
              <a:rPr lang="en-US" sz="7200" dirty="0">
                <a:solidFill>
                  <a:srgbClr val="FF0000"/>
                </a:solidFill>
                <a:latin typeface="Consolas"/>
              </a:rPr>
              <a:t>'</a:t>
            </a:r>
            <a:r>
              <a:rPr lang="en-US" sz="7200" dirty="0">
                <a:solidFill>
                  <a:srgbClr val="808080"/>
                </a:solidFill>
                <a:latin typeface="Consolas"/>
              </a:rPr>
              <a:t>;</a:t>
            </a:r>
            <a:endParaRPr lang="en-US" sz="7200" dirty="0">
              <a:solidFill>
                <a:prstClr val="black"/>
              </a:solidFill>
              <a:latin typeface="Consolas"/>
            </a:endParaRPr>
          </a:p>
          <a:p>
            <a:pPr marL="365760" lvl="1" indent="0">
              <a:buNone/>
            </a:pPr>
            <a:r>
              <a:rPr lang="en-US" sz="7200" dirty="0">
                <a:solidFill>
                  <a:srgbClr val="0000FF"/>
                </a:solidFill>
                <a:latin typeface="Consolas"/>
              </a:rPr>
              <a:t>Select</a:t>
            </a:r>
            <a:r>
              <a:rPr lang="en-US" sz="7200" dirty="0">
                <a:solidFill>
                  <a:prstClr val="black"/>
                </a:solidFill>
                <a:latin typeface="Consolas"/>
              </a:rPr>
              <a:t>  </a:t>
            </a:r>
            <a:r>
              <a:rPr lang="en-US" sz="7200" dirty="0" err="1">
                <a:solidFill>
                  <a:prstClr val="black"/>
                </a:solidFill>
                <a:latin typeface="Consolas"/>
              </a:rPr>
              <a:t>LastName</a:t>
            </a:r>
            <a:r>
              <a:rPr lang="en-US" sz="7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7200" dirty="0">
                <a:solidFill>
                  <a:srgbClr val="808080"/>
                </a:solidFill>
                <a:latin typeface="Consolas"/>
              </a:rPr>
              <a:t>,</a:t>
            </a:r>
            <a:r>
              <a:rPr lang="en-US" sz="7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7200" dirty="0" err="1">
                <a:solidFill>
                  <a:prstClr val="black"/>
                </a:solidFill>
                <a:latin typeface="Consolas"/>
              </a:rPr>
              <a:t>CreditCard</a:t>
            </a:r>
            <a:r>
              <a:rPr lang="en-US" sz="7200" dirty="0">
                <a:solidFill>
                  <a:prstClr val="black"/>
                </a:solidFill>
                <a:latin typeface="Consolas"/>
              </a:rPr>
              <a:t> </a:t>
            </a:r>
          </a:p>
          <a:p>
            <a:pPr marL="365760" lvl="1" indent="0">
              <a:buNone/>
            </a:pPr>
            <a:r>
              <a:rPr lang="en-US" sz="7200" dirty="0">
                <a:solidFill>
                  <a:srgbClr val="0000FF"/>
                </a:solidFill>
                <a:latin typeface="Consolas"/>
              </a:rPr>
              <a:t>where </a:t>
            </a:r>
            <a:r>
              <a:rPr lang="en-US" sz="7200" dirty="0" err="1">
                <a:latin typeface="Consolas"/>
              </a:rPr>
              <a:t>CreditCard</a:t>
            </a:r>
            <a:r>
              <a:rPr lang="en-US" sz="7200" dirty="0">
                <a:latin typeface="Consolas"/>
              </a:rPr>
              <a:t> =</a:t>
            </a:r>
            <a:r>
              <a:rPr lang="en-US" sz="7200" dirty="0">
                <a:solidFill>
                  <a:srgbClr val="0000FF"/>
                </a:solidFill>
                <a:latin typeface="Consolas"/>
              </a:rPr>
              <a:t> </a:t>
            </a:r>
            <a:r>
              <a:rPr lang="en-US" sz="7200" dirty="0">
                <a:solidFill>
                  <a:srgbClr val="FF0000"/>
                </a:solidFill>
                <a:latin typeface="Consolas"/>
              </a:rPr>
              <a:t>'1234-5678-1234-9876'</a:t>
            </a:r>
            <a:r>
              <a:rPr lang="en-US" sz="7200" dirty="0">
                <a:solidFill>
                  <a:srgbClr val="0000FF"/>
                </a:solidFill>
                <a:latin typeface="Consolas"/>
              </a:rPr>
              <a:t> </a:t>
            </a:r>
            <a:r>
              <a:rPr lang="en-US" sz="7200" dirty="0">
                <a:solidFill>
                  <a:srgbClr val="339933"/>
                </a:solidFill>
                <a:latin typeface="Consolas"/>
              </a:rPr>
              <a:t>--&gt; Match masked number </a:t>
            </a:r>
          </a:p>
          <a:p>
            <a:pPr marL="365760" lvl="1" indent="0">
              <a:buNone/>
            </a:pPr>
            <a:r>
              <a:rPr lang="en-US" sz="7200" dirty="0">
                <a:solidFill>
                  <a:srgbClr val="0000FF"/>
                </a:solidFill>
                <a:latin typeface="Consolas"/>
              </a:rPr>
              <a:t>from</a:t>
            </a:r>
            <a:r>
              <a:rPr lang="en-US" sz="7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7200" dirty="0" err="1">
                <a:solidFill>
                  <a:prstClr val="black"/>
                </a:solidFill>
                <a:latin typeface="Consolas"/>
              </a:rPr>
              <a:t>MyCustomers</a:t>
            </a:r>
            <a:endParaRPr lang="en-US" sz="7200" dirty="0">
              <a:solidFill>
                <a:prstClr val="black"/>
              </a:solidFill>
              <a:latin typeface="Consolas"/>
            </a:endParaRPr>
          </a:p>
          <a:p>
            <a:pPr marL="109728" indent="0">
              <a:buNone/>
            </a:pPr>
            <a:r>
              <a:rPr lang="en-US" sz="7200" dirty="0">
                <a:solidFill>
                  <a:srgbClr val="0000FF"/>
                </a:solidFill>
                <a:latin typeface="Consolas"/>
              </a:rPr>
              <a:t>REVERT</a:t>
            </a:r>
            <a:r>
              <a:rPr lang="en-US" sz="7200" dirty="0">
                <a:solidFill>
                  <a:srgbClr val="808080"/>
                </a:solidFill>
                <a:latin typeface="Consolas"/>
              </a:rPr>
              <a:t>;</a:t>
            </a:r>
            <a:endParaRPr lang="en-US" sz="7200" dirty="0">
              <a:solidFill>
                <a:prstClr val="black"/>
              </a:solidFill>
              <a:latin typeface="Consolas"/>
            </a:endParaRPr>
          </a:p>
          <a:p>
            <a:pPr marL="137160" indent="0">
              <a:buNone/>
            </a:pPr>
            <a:endParaRPr lang="en-US" sz="7200" dirty="0"/>
          </a:p>
          <a:p>
            <a:pPr marL="137160" indent="0">
              <a:buNone/>
            </a:pPr>
            <a:r>
              <a:rPr lang="en-US" sz="7200" b="1" dirty="0"/>
              <a:t>				</a:t>
            </a:r>
            <a:r>
              <a:rPr lang="en-US" sz="7200" b="1" dirty="0" err="1"/>
              <a:t>LastName</a:t>
            </a:r>
            <a:r>
              <a:rPr lang="en-US" sz="7200" b="1" dirty="0"/>
              <a:t>	Credit Card</a:t>
            </a:r>
          </a:p>
          <a:p>
            <a:pPr marL="137160" indent="0">
              <a:buNone/>
            </a:pPr>
            <a:r>
              <a:rPr lang="en-US" sz="7200" dirty="0"/>
              <a:t>				Sandy		XXX-XXXX-XXXX-9876</a:t>
            </a:r>
          </a:p>
          <a:p>
            <a:pPr marL="137160" indent="0">
              <a:buNone/>
            </a:pPr>
            <a:r>
              <a:rPr lang="en-US" sz="4300" dirty="0"/>
              <a:t>  </a:t>
            </a:r>
          </a:p>
          <a:p>
            <a:pPr marL="137160" indent="0">
              <a:buNone/>
            </a:pPr>
            <a:r>
              <a:rPr lang="en-US" sz="4300" dirty="0"/>
              <a:t>  </a:t>
            </a:r>
          </a:p>
          <a:p>
            <a:pPr marL="137160" indent="0">
              <a:buNone/>
            </a:pPr>
            <a:r>
              <a:rPr lang="en-US" sz="4300" dirty="0"/>
              <a:t> 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masking</a:t>
            </a:r>
          </a:p>
        </p:txBody>
      </p:sp>
      <p:pic>
        <p:nvPicPr>
          <p:cNvPr id="14340" name="Picture 4" descr="C:\Users\epeterso\AppData\Local\Microsoft\Windows\Temporary Internet Files\Content.IE5\MVVZPWW5\mask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021" y="792165"/>
            <a:ext cx="3032760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8425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B8E74-0EA8-EEC9-C9DB-2CA4A854E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 and Downloads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CD411-8BD6-B250-F435-BA75F7BAE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481371"/>
          </a:xfrm>
        </p:spPr>
        <p:txBody>
          <a:bodyPr>
            <a:normAutofit/>
          </a:bodyPr>
          <a:lstStyle/>
          <a:p>
            <a:r>
              <a:rPr lang="en-US" sz="2800" dirty="0" err="1"/>
              <a:t>Github</a:t>
            </a:r>
            <a:endParaRPr lang="en-US" sz="2800" dirty="0"/>
          </a:p>
          <a:p>
            <a:pPr lvl="1"/>
            <a:r>
              <a:rPr lang="en-US" sz="2800" dirty="0"/>
              <a:t>https://github.com/SQLeap61</a:t>
            </a:r>
          </a:p>
          <a:p>
            <a:r>
              <a:rPr lang="en-US" sz="2800" dirty="0"/>
              <a:t>Repositories</a:t>
            </a:r>
          </a:p>
          <a:p>
            <a:pPr lvl="1"/>
            <a:r>
              <a:rPr lang="en-US" sz="2800" dirty="0" err="1"/>
              <a:t>EncryptionPresentationAndExampleScripts</a:t>
            </a:r>
            <a:endParaRPr lang="en-US" sz="2800" dirty="0"/>
          </a:p>
          <a:p>
            <a:pPr lvl="1"/>
            <a:r>
              <a:rPr lang="en-US" sz="2800" dirty="0"/>
              <a:t>SQL-Scripts</a:t>
            </a:r>
          </a:p>
          <a:p>
            <a:pPr lvl="1"/>
            <a:endParaRPr lang="en-US" sz="2800" dirty="0"/>
          </a:p>
          <a:p>
            <a:r>
              <a:rPr lang="en-US" sz="2800" dirty="0"/>
              <a:t>Email:</a:t>
            </a:r>
          </a:p>
          <a:p>
            <a:pPr lvl="1"/>
            <a:r>
              <a:rPr lang="en-US" sz="2800" dirty="0"/>
              <a:t>Peterson_eric_a@hotmail.com</a:t>
            </a:r>
          </a:p>
        </p:txBody>
      </p:sp>
    </p:spTree>
    <p:extLst>
      <p:ext uri="{BB962C8B-B14F-4D97-AF65-F5344CB8AC3E}">
        <p14:creationId xmlns:p14="http://schemas.microsoft.com/office/powerpoint/2010/main" val="29088696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the ocean&#10;&#10;Description automatically generated">
            <a:extLst>
              <a:ext uri="{FF2B5EF4-FFF2-40B4-BE49-F238E27FC236}">
                <a16:creationId xmlns:a16="http://schemas.microsoft.com/office/drawing/2014/main" id="{8C5D7C89-C90B-115D-AF45-9667A5689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70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176BF0-1E73-F450-1F50-BE53B95BE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2881521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1462A8B-C91D-C3E4-8154-0E0148EC9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440" y="1123109"/>
            <a:ext cx="4153237" cy="38044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4EC37E-D7E1-D3D5-2997-B2BFB611E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227" y="308976"/>
            <a:ext cx="8596668" cy="1320800"/>
          </a:xfrm>
        </p:spPr>
        <p:txBody>
          <a:bodyPr/>
          <a:lstStyle/>
          <a:p>
            <a:r>
              <a:rPr lang="en-US" dirty="0"/>
              <a:t>Encrypted Backups Architecture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BFA3C2BF-02A7-3C8A-EA79-3C93BA06B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50078" y="1479591"/>
            <a:ext cx="915959" cy="284459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BDDBCC8-110A-1810-9651-C9C57F15906C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1339849"/>
            <a:ext cx="6286500" cy="5313869"/>
          </a:xfrm>
        </p:spPr>
        <p:txBody>
          <a:bodyPr>
            <a:noAutofit/>
          </a:bodyPr>
          <a:lstStyle/>
          <a:p>
            <a:r>
              <a:rPr lang="en-US" sz="2400" dirty="0"/>
              <a:t>Setup Master Key</a:t>
            </a:r>
          </a:p>
          <a:p>
            <a:pPr lvl="1"/>
            <a:r>
              <a:rPr lang="en-US" sz="2400" dirty="0"/>
              <a:t>Installed on all Production SQL Servers</a:t>
            </a:r>
          </a:p>
          <a:p>
            <a:r>
              <a:rPr lang="en-US" sz="2400" dirty="0"/>
              <a:t>Setup Certificate</a:t>
            </a:r>
          </a:p>
          <a:p>
            <a:pPr lvl="1"/>
            <a:r>
              <a:rPr lang="en-US" sz="2400" dirty="0"/>
              <a:t>Installed on all SQL Servers</a:t>
            </a:r>
          </a:p>
          <a:p>
            <a:pPr lvl="2"/>
            <a:r>
              <a:rPr lang="en-US" sz="2400" dirty="0"/>
              <a:t>and backed up</a:t>
            </a:r>
          </a:p>
          <a:p>
            <a:r>
              <a:rPr lang="en-US" sz="2400" dirty="0"/>
              <a:t>Backup Certificate</a:t>
            </a:r>
          </a:p>
          <a:p>
            <a:r>
              <a:rPr lang="en-US" sz="2400" dirty="0"/>
              <a:t>Backup Databases with</a:t>
            </a:r>
            <a:r>
              <a:rPr lang="en-US" sz="2400" baseline="0" dirty="0"/>
              <a:t> Encryption</a:t>
            </a:r>
          </a:p>
          <a:p>
            <a:endParaRPr lang="en-US" sz="2400" dirty="0"/>
          </a:p>
          <a:p>
            <a:r>
              <a:rPr lang="en-US" sz="2400" dirty="0"/>
              <a:t>Restore is automatic</a:t>
            </a:r>
          </a:p>
          <a:p>
            <a:pPr lvl="1"/>
            <a:r>
              <a:rPr lang="en-US" sz="2400" dirty="0"/>
              <a:t> if you have the certificate</a:t>
            </a:r>
          </a:p>
        </p:txBody>
      </p:sp>
    </p:spTree>
    <p:extLst>
      <p:ext uri="{BB962C8B-B14F-4D97-AF65-F5344CB8AC3E}">
        <p14:creationId xmlns:p14="http://schemas.microsoft.com/office/powerpoint/2010/main" val="2342278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25ABA-16AD-773B-18E9-7CBFAE4A3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963" y="174590"/>
            <a:ext cx="8596668" cy="1320800"/>
          </a:xfrm>
        </p:spPr>
        <p:txBody>
          <a:bodyPr>
            <a:normAutofit/>
          </a:bodyPr>
          <a:lstStyle/>
          <a:p>
            <a:r>
              <a:rPr lang="en-US" sz="4800" dirty="0"/>
              <a:t>How Encrypted Backups Work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490CCAF5-6437-B98D-EEC9-1BE476F58ECD}"/>
              </a:ext>
            </a:extLst>
          </p:cNvPr>
          <p:cNvSpPr/>
          <p:nvPr/>
        </p:nvSpPr>
        <p:spPr>
          <a:xfrm>
            <a:off x="447472" y="1391054"/>
            <a:ext cx="3706239" cy="5466945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A61D95-84AE-B56C-ADD9-C97C10E7A5D7}"/>
              </a:ext>
            </a:extLst>
          </p:cNvPr>
          <p:cNvSpPr txBox="1"/>
          <p:nvPr/>
        </p:nvSpPr>
        <p:spPr>
          <a:xfrm>
            <a:off x="602750" y="1477940"/>
            <a:ext cx="3114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SQL Server</a:t>
            </a:r>
          </a:p>
        </p:txBody>
      </p:sp>
      <p:pic>
        <p:nvPicPr>
          <p:cNvPr id="7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DFB582AD-C01F-0D43-1196-1D6E7A843B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05955" y="1654652"/>
            <a:ext cx="707886" cy="2198406"/>
          </a:xfrm>
          <a:solidFill>
            <a:schemeClr val="accent6">
              <a:lumMod val="60000"/>
              <a:lumOff val="40000"/>
            </a:schemeClr>
          </a:solidFill>
        </p:spPr>
      </p:pic>
      <p:sp>
        <p:nvSpPr>
          <p:cNvPr id="9" name="Cylinder 8">
            <a:extLst>
              <a:ext uri="{FF2B5EF4-FFF2-40B4-BE49-F238E27FC236}">
                <a16:creationId xmlns:a16="http://schemas.microsoft.com/office/drawing/2014/main" id="{36DBD61C-CD4E-D628-5433-8897800EDE9D}"/>
              </a:ext>
            </a:extLst>
          </p:cNvPr>
          <p:cNvSpPr/>
          <p:nvPr/>
        </p:nvSpPr>
        <p:spPr>
          <a:xfrm>
            <a:off x="549168" y="3168555"/>
            <a:ext cx="1407168" cy="165001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7B3ABFCE-DFEC-2AF4-2560-88A5923E71F9}"/>
              </a:ext>
            </a:extLst>
          </p:cNvPr>
          <p:cNvSpPr/>
          <p:nvPr/>
        </p:nvSpPr>
        <p:spPr>
          <a:xfrm>
            <a:off x="549168" y="4940081"/>
            <a:ext cx="1407168" cy="165001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Database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905C43-43A9-CAEC-0726-B03B03B417E4}"/>
              </a:ext>
            </a:extLst>
          </p:cNvPr>
          <p:cNvSpPr txBox="1"/>
          <p:nvPr/>
        </p:nvSpPr>
        <p:spPr>
          <a:xfrm>
            <a:off x="4868715" y="1033725"/>
            <a:ext cx="6875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Create A Master Key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F7920E-E27F-B851-8780-C86B7344E563}"/>
              </a:ext>
            </a:extLst>
          </p:cNvPr>
          <p:cNvSpPr txBox="1"/>
          <p:nvPr/>
        </p:nvSpPr>
        <p:spPr>
          <a:xfrm>
            <a:off x="4445907" y="2185826"/>
            <a:ext cx="8022317" cy="4216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kern="0" dirty="0">
                <a:solidFill>
                  <a:srgbClr val="0000FF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USE</a:t>
            </a:r>
            <a:r>
              <a:rPr lang="en-US" kern="0" dirty="0">
                <a:solidFill>
                  <a:srgbClr val="0000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 </a:t>
            </a:r>
            <a:r>
              <a:rPr lang="en-US" kern="0" dirty="0">
                <a:solidFill>
                  <a:srgbClr val="0000FF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master</a:t>
            </a:r>
            <a:endParaRPr lang="en-US" sz="2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kern="0" dirty="0">
                <a:solidFill>
                  <a:srgbClr val="0000FF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go</a:t>
            </a:r>
            <a:endParaRPr lang="en-US" sz="2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kern="0" dirty="0">
                <a:solidFill>
                  <a:srgbClr val="0000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 </a:t>
            </a:r>
            <a:endParaRPr lang="en-US" sz="2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kern="0" dirty="0">
                <a:solidFill>
                  <a:srgbClr val="0000FF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IF</a:t>
            </a:r>
            <a:r>
              <a:rPr lang="en-US" kern="0" dirty="0">
                <a:solidFill>
                  <a:srgbClr val="0000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 </a:t>
            </a:r>
            <a:r>
              <a:rPr lang="en-US" kern="0" dirty="0">
                <a:solidFill>
                  <a:srgbClr val="80808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NOT</a:t>
            </a:r>
            <a:r>
              <a:rPr lang="en-US" kern="0" dirty="0">
                <a:solidFill>
                  <a:srgbClr val="0000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 </a:t>
            </a:r>
            <a:r>
              <a:rPr lang="en-US" kern="0" dirty="0">
                <a:solidFill>
                  <a:srgbClr val="80808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EXISTS</a:t>
            </a:r>
            <a:r>
              <a:rPr lang="en-US" kern="0" dirty="0">
                <a:solidFill>
                  <a:srgbClr val="0000FF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 </a:t>
            </a:r>
            <a:r>
              <a:rPr lang="en-US" kern="0" dirty="0">
                <a:solidFill>
                  <a:srgbClr val="80808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(</a:t>
            </a:r>
            <a:r>
              <a:rPr lang="en-US" kern="0" dirty="0">
                <a:solidFill>
                  <a:srgbClr val="0000FF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SELECT</a:t>
            </a:r>
            <a:r>
              <a:rPr lang="en-US" kern="0" dirty="0">
                <a:solidFill>
                  <a:srgbClr val="0000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 </a:t>
            </a:r>
            <a:r>
              <a:rPr lang="en-US" kern="0" dirty="0">
                <a:solidFill>
                  <a:srgbClr val="80808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*</a:t>
            </a:r>
            <a:r>
              <a:rPr lang="en-US" kern="0" dirty="0">
                <a:solidFill>
                  <a:srgbClr val="0000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 </a:t>
            </a:r>
            <a:r>
              <a:rPr lang="en-US" kern="0" dirty="0">
                <a:solidFill>
                  <a:srgbClr val="0000FF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FROM</a:t>
            </a:r>
            <a:r>
              <a:rPr lang="en-US" kern="0" dirty="0">
                <a:solidFill>
                  <a:srgbClr val="0000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 </a:t>
            </a:r>
            <a:r>
              <a:rPr lang="en-US" kern="0" dirty="0" err="1">
                <a:solidFill>
                  <a:srgbClr val="00FF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sys</a:t>
            </a:r>
            <a:r>
              <a:rPr lang="en-US" kern="0" dirty="0" err="1">
                <a:solidFill>
                  <a:srgbClr val="80808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.</a:t>
            </a:r>
            <a:r>
              <a:rPr lang="en-US" kern="0" dirty="0" err="1">
                <a:solidFill>
                  <a:srgbClr val="00FF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symmetric_keys</a:t>
            </a:r>
            <a:r>
              <a:rPr lang="en-US" kern="0" dirty="0">
                <a:solidFill>
                  <a:srgbClr val="0000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 </a:t>
            </a:r>
            <a:r>
              <a:rPr lang="en-US" kern="0" dirty="0">
                <a:solidFill>
                  <a:srgbClr val="0000FF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WHERE</a:t>
            </a:r>
            <a:r>
              <a:rPr lang="en-US" kern="0" dirty="0">
                <a:solidFill>
                  <a:srgbClr val="0000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 </a:t>
            </a:r>
            <a:r>
              <a:rPr lang="en-US" kern="0" dirty="0" err="1">
                <a:solidFill>
                  <a:srgbClr val="0000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symmetric_key_id</a:t>
            </a:r>
            <a:r>
              <a:rPr lang="en-US" kern="0" dirty="0">
                <a:solidFill>
                  <a:srgbClr val="0000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 </a:t>
            </a:r>
            <a:r>
              <a:rPr lang="en-US" kern="0" dirty="0">
                <a:solidFill>
                  <a:srgbClr val="80808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=</a:t>
            </a:r>
            <a:r>
              <a:rPr lang="en-US" kern="0" dirty="0">
                <a:solidFill>
                  <a:srgbClr val="0000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 101</a:t>
            </a:r>
            <a:r>
              <a:rPr lang="en-US" kern="0" dirty="0">
                <a:solidFill>
                  <a:srgbClr val="80808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)</a:t>
            </a:r>
            <a:endParaRPr lang="en-US" sz="2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kern="0" dirty="0">
                <a:solidFill>
                  <a:srgbClr val="0000FF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BEGIN</a:t>
            </a:r>
            <a:endParaRPr lang="en-US" sz="2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kern="0" dirty="0">
                <a:solidFill>
                  <a:srgbClr val="0000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 </a:t>
            </a:r>
            <a:r>
              <a:rPr lang="en-US" kern="0" dirty="0">
                <a:solidFill>
                  <a:srgbClr val="0000FF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PRINT</a:t>
            </a:r>
            <a:r>
              <a:rPr lang="en-US" kern="0" dirty="0">
                <a:solidFill>
                  <a:srgbClr val="0000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 </a:t>
            </a:r>
            <a:r>
              <a:rPr lang="en-US" kern="0" dirty="0">
                <a:solidFill>
                  <a:srgbClr val="FF00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'Creating Database Master Key'</a:t>
            </a:r>
            <a:endParaRPr lang="en-US" sz="2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kern="0" dirty="0">
                <a:solidFill>
                  <a:srgbClr val="0000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 </a:t>
            </a:r>
            <a:r>
              <a:rPr lang="en-US" kern="0" dirty="0">
                <a:solidFill>
                  <a:srgbClr val="0000FF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CREATE</a:t>
            </a:r>
            <a:r>
              <a:rPr lang="en-US" kern="0" dirty="0">
                <a:solidFill>
                  <a:srgbClr val="0000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 </a:t>
            </a:r>
            <a:r>
              <a:rPr lang="en-US" kern="0" dirty="0">
                <a:solidFill>
                  <a:srgbClr val="0000FF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MASTER</a:t>
            </a:r>
            <a:r>
              <a:rPr lang="en-US" kern="0" dirty="0">
                <a:solidFill>
                  <a:srgbClr val="0000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 </a:t>
            </a:r>
            <a:r>
              <a:rPr lang="en-US" kern="0" dirty="0">
                <a:solidFill>
                  <a:srgbClr val="0000FF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KEY</a:t>
            </a:r>
            <a:r>
              <a:rPr lang="en-US" kern="0" dirty="0">
                <a:solidFill>
                  <a:srgbClr val="0000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 </a:t>
            </a:r>
            <a:endParaRPr lang="en-US" sz="2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kern="0" dirty="0">
                <a:solidFill>
                  <a:srgbClr val="0000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  </a:t>
            </a:r>
            <a:r>
              <a:rPr lang="en-US" kern="0" dirty="0">
                <a:solidFill>
                  <a:srgbClr val="0000FF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ENCRYPTION</a:t>
            </a:r>
            <a:r>
              <a:rPr lang="en-US" kern="0" dirty="0">
                <a:solidFill>
                  <a:srgbClr val="0000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 </a:t>
            </a:r>
            <a:r>
              <a:rPr lang="en-US" kern="0" dirty="0">
                <a:solidFill>
                  <a:srgbClr val="0000FF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BY</a:t>
            </a:r>
            <a:r>
              <a:rPr lang="en-US" kern="0" dirty="0">
                <a:solidFill>
                  <a:srgbClr val="0000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 </a:t>
            </a:r>
            <a:r>
              <a:rPr lang="en-US" kern="0" dirty="0">
                <a:solidFill>
                  <a:srgbClr val="0000FF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PASSWORD</a:t>
            </a:r>
            <a:r>
              <a:rPr lang="en-US" kern="0" dirty="0">
                <a:solidFill>
                  <a:srgbClr val="0000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 </a:t>
            </a:r>
            <a:r>
              <a:rPr lang="en-US" kern="0" dirty="0">
                <a:solidFill>
                  <a:srgbClr val="80808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=</a:t>
            </a:r>
            <a:r>
              <a:rPr lang="en-US" kern="0" dirty="0">
                <a:solidFill>
                  <a:srgbClr val="0000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 </a:t>
            </a:r>
            <a:r>
              <a:rPr lang="en-US" kern="0" dirty="0">
                <a:solidFill>
                  <a:srgbClr val="FF00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'T0t0, I </a:t>
            </a:r>
            <a:r>
              <a:rPr lang="en-US" kern="0" dirty="0" err="1">
                <a:solidFill>
                  <a:srgbClr val="FF00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Dont</a:t>
            </a:r>
            <a:r>
              <a:rPr lang="en-US" kern="0" dirty="0">
                <a:solidFill>
                  <a:srgbClr val="FF00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 </a:t>
            </a:r>
            <a:r>
              <a:rPr lang="en-US" kern="0" dirty="0" err="1">
                <a:solidFill>
                  <a:srgbClr val="FF00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Th!nk</a:t>
            </a:r>
            <a:r>
              <a:rPr lang="en-US" kern="0" dirty="0">
                <a:solidFill>
                  <a:srgbClr val="FF00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 WE @re in                            							   Kansas anymore!'</a:t>
            </a:r>
            <a:r>
              <a:rPr lang="en-US" kern="0" dirty="0">
                <a:solidFill>
                  <a:srgbClr val="80808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;</a:t>
            </a:r>
            <a:endParaRPr lang="en-US" sz="2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kern="0" dirty="0">
                <a:solidFill>
                  <a:srgbClr val="0000FF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END</a:t>
            </a:r>
            <a:endParaRPr lang="en-US" sz="2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kern="0" dirty="0">
                <a:solidFill>
                  <a:srgbClr val="0000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	</a:t>
            </a:r>
            <a:r>
              <a:rPr lang="en-US" kern="0" dirty="0">
                <a:solidFill>
                  <a:srgbClr val="0000FF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ELSE</a:t>
            </a:r>
            <a:endParaRPr lang="en-US" sz="2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kern="0" dirty="0">
                <a:solidFill>
                  <a:srgbClr val="0000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	  </a:t>
            </a:r>
            <a:r>
              <a:rPr lang="en-US" kern="0" dirty="0">
                <a:solidFill>
                  <a:srgbClr val="0000FF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PRINT</a:t>
            </a:r>
            <a:r>
              <a:rPr lang="en-US" kern="0" dirty="0">
                <a:solidFill>
                  <a:srgbClr val="0000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 </a:t>
            </a:r>
            <a:r>
              <a:rPr lang="en-US" kern="0" dirty="0">
                <a:solidFill>
                  <a:srgbClr val="FF0000"/>
                </a:solidFill>
                <a:latin typeface="Consolas" panose="020B0609020204030204" pitchFamily="49" charset="0"/>
                <a:ea typeface="Aptos" panose="020B0004020202020204" pitchFamily="34" charset="0"/>
                <a:cs typeface="Consolas" panose="020B0609020204030204" pitchFamily="49" charset="0"/>
              </a:rPr>
              <a:t>'Master Key Already Exists'</a:t>
            </a:r>
            <a:endParaRPr lang="en-US" sz="2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7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FE2BC-E74B-B450-7905-EE66CCD6B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50" y="113697"/>
            <a:ext cx="8596668" cy="1320800"/>
          </a:xfrm>
        </p:spPr>
        <p:txBody>
          <a:bodyPr>
            <a:normAutofit/>
          </a:bodyPr>
          <a:lstStyle/>
          <a:p>
            <a:r>
              <a:rPr lang="en-US" sz="4800" dirty="0"/>
              <a:t>How Encrypted Backups Work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F0172CEA-88F7-2984-5FF2-1AFCF442882C}"/>
              </a:ext>
            </a:extLst>
          </p:cNvPr>
          <p:cNvSpPr/>
          <p:nvPr/>
        </p:nvSpPr>
        <p:spPr>
          <a:xfrm>
            <a:off x="447472" y="1391054"/>
            <a:ext cx="3706239" cy="5466945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90E0B-71C4-56AE-7665-FF1E2B084B8E}"/>
              </a:ext>
            </a:extLst>
          </p:cNvPr>
          <p:cNvSpPr txBox="1"/>
          <p:nvPr/>
        </p:nvSpPr>
        <p:spPr>
          <a:xfrm>
            <a:off x="602750" y="1477940"/>
            <a:ext cx="3114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SQL Server 1</a:t>
            </a:r>
          </a:p>
        </p:txBody>
      </p:sp>
      <p:pic>
        <p:nvPicPr>
          <p:cNvPr id="6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A106046C-AE1C-87F7-7042-919726411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92455" y="1702186"/>
            <a:ext cx="416270" cy="1292765"/>
          </a:xfrm>
          <a:solidFill>
            <a:schemeClr val="accent6">
              <a:lumMod val="60000"/>
              <a:lumOff val="40000"/>
            </a:schemeClr>
          </a:solidFill>
        </p:spPr>
      </p:pic>
      <p:sp>
        <p:nvSpPr>
          <p:cNvPr id="7" name="Cylinder 6">
            <a:extLst>
              <a:ext uri="{FF2B5EF4-FFF2-40B4-BE49-F238E27FC236}">
                <a16:creationId xmlns:a16="http://schemas.microsoft.com/office/drawing/2014/main" id="{FE2EBA90-A8FE-14B5-27AE-8BD9E9837A65}"/>
              </a:ext>
            </a:extLst>
          </p:cNvPr>
          <p:cNvSpPr/>
          <p:nvPr/>
        </p:nvSpPr>
        <p:spPr>
          <a:xfrm>
            <a:off x="549168" y="3022164"/>
            <a:ext cx="1407168" cy="165001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7B77B795-63E6-9368-710E-EB07506E6080}"/>
              </a:ext>
            </a:extLst>
          </p:cNvPr>
          <p:cNvSpPr/>
          <p:nvPr/>
        </p:nvSpPr>
        <p:spPr>
          <a:xfrm>
            <a:off x="549168" y="4801152"/>
            <a:ext cx="1407168" cy="165001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Database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7540B4-3125-8308-8C1C-3DDDF6E6349F}"/>
              </a:ext>
            </a:extLst>
          </p:cNvPr>
          <p:cNvSpPr txBox="1"/>
          <p:nvPr/>
        </p:nvSpPr>
        <p:spPr>
          <a:xfrm>
            <a:off x="4419648" y="994554"/>
            <a:ext cx="6875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Create A Certificate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BC7D9F-FD07-55F0-128F-F31638D0BBA3}"/>
              </a:ext>
            </a:extLst>
          </p:cNvPr>
          <p:cNvSpPr txBox="1"/>
          <p:nvPr/>
        </p:nvSpPr>
        <p:spPr>
          <a:xfrm>
            <a:off x="4438280" y="2086852"/>
            <a:ext cx="793659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CERTIFICATE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/>
              <a:t>EncryptionCertificateBackup2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SUBJECT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'SQL Server Backup Encryption Certificate'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EXPIRY_DATE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'20311114’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CERTIFICATE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/>
              <a:t>EncryptionCertificateBackup1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ENCRYPTION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PASSWORD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'A R@nd0m1y G3nerated Pa$$w0rd’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SUBJECT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'SQL Server Backup Encryption Certificate'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EXPIRY_DATE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'20311114'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dirty="0"/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82775B-65A1-615A-6F34-964577C6E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921" y="3394493"/>
            <a:ext cx="2031789" cy="17331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1E7C689-4AD4-6837-8A55-A6C345F9644A}"/>
              </a:ext>
            </a:extLst>
          </p:cNvPr>
          <p:cNvSpPr txBox="1"/>
          <p:nvPr/>
        </p:nvSpPr>
        <p:spPr>
          <a:xfrm>
            <a:off x="2012901" y="3700809"/>
            <a:ext cx="23688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Encryption</a:t>
            </a:r>
          </a:p>
          <a:p>
            <a:pPr algn="ctr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Certificate</a:t>
            </a:r>
          </a:p>
          <a:p>
            <a:pPr algn="ctr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System1 </a:t>
            </a:r>
            <a:endParaRPr lang="en-US" dirty="0"/>
          </a:p>
        </p:txBody>
      </p:sp>
      <p:pic>
        <p:nvPicPr>
          <p:cNvPr id="3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BF303957-FA5E-2AB0-A887-59F4457BC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17629" y="1395174"/>
            <a:ext cx="707886" cy="21984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391D3B2-A642-F165-488E-49B169B08348}"/>
              </a:ext>
            </a:extLst>
          </p:cNvPr>
          <p:cNvSpPr txBox="1">
            <a:spLocks/>
          </p:cNvSpPr>
          <p:nvPr/>
        </p:nvSpPr>
        <p:spPr>
          <a:xfrm>
            <a:off x="4445576" y="4841143"/>
            <a:ext cx="7298952" cy="17103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If you supply a Password, you have to supply the PW when taking your backup.  </a:t>
            </a:r>
          </a:p>
          <a:p>
            <a:r>
              <a:rPr lang="en-US" sz="2400" dirty="0"/>
              <a:t>Expiry Date:  you will need a new certificate after this date.   Note: It will still work for restores </a:t>
            </a:r>
          </a:p>
        </p:txBody>
      </p:sp>
    </p:spTree>
    <p:extLst>
      <p:ext uri="{BB962C8B-B14F-4D97-AF65-F5344CB8AC3E}">
        <p14:creationId xmlns:p14="http://schemas.microsoft.com/office/powerpoint/2010/main" val="295109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FE2BC-E74B-B450-7905-EE66CCD6B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50" y="113697"/>
            <a:ext cx="8596668" cy="1320800"/>
          </a:xfrm>
        </p:spPr>
        <p:txBody>
          <a:bodyPr>
            <a:normAutofit/>
          </a:bodyPr>
          <a:lstStyle/>
          <a:p>
            <a:r>
              <a:rPr lang="en-US" sz="4800" dirty="0"/>
              <a:t>How Encrypted Backups Work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F0172CEA-88F7-2984-5FF2-1AFCF442882C}"/>
              </a:ext>
            </a:extLst>
          </p:cNvPr>
          <p:cNvSpPr/>
          <p:nvPr/>
        </p:nvSpPr>
        <p:spPr>
          <a:xfrm>
            <a:off x="447472" y="1391054"/>
            <a:ext cx="3706239" cy="5466945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90E0B-71C4-56AE-7665-FF1E2B084B8E}"/>
              </a:ext>
            </a:extLst>
          </p:cNvPr>
          <p:cNvSpPr txBox="1"/>
          <p:nvPr/>
        </p:nvSpPr>
        <p:spPr>
          <a:xfrm>
            <a:off x="602750" y="1477940"/>
            <a:ext cx="3114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SQL Server 1</a:t>
            </a:r>
          </a:p>
        </p:txBody>
      </p:sp>
      <p:pic>
        <p:nvPicPr>
          <p:cNvPr id="6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A106046C-AE1C-87F7-7042-919726411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92455" y="1702186"/>
            <a:ext cx="416270" cy="1292765"/>
          </a:xfrm>
          <a:solidFill>
            <a:schemeClr val="accent6">
              <a:lumMod val="60000"/>
              <a:lumOff val="40000"/>
            </a:schemeClr>
          </a:solidFill>
        </p:spPr>
      </p:pic>
      <p:sp>
        <p:nvSpPr>
          <p:cNvPr id="7" name="Cylinder 6">
            <a:extLst>
              <a:ext uri="{FF2B5EF4-FFF2-40B4-BE49-F238E27FC236}">
                <a16:creationId xmlns:a16="http://schemas.microsoft.com/office/drawing/2014/main" id="{FE2EBA90-A8FE-14B5-27AE-8BD9E9837A65}"/>
              </a:ext>
            </a:extLst>
          </p:cNvPr>
          <p:cNvSpPr/>
          <p:nvPr/>
        </p:nvSpPr>
        <p:spPr>
          <a:xfrm>
            <a:off x="549168" y="3022164"/>
            <a:ext cx="1407168" cy="165001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7B77B795-63E6-9368-710E-EB07506E6080}"/>
              </a:ext>
            </a:extLst>
          </p:cNvPr>
          <p:cNvSpPr/>
          <p:nvPr/>
        </p:nvSpPr>
        <p:spPr>
          <a:xfrm>
            <a:off x="549168" y="4801152"/>
            <a:ext cx="1407168" cy="165001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Database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7540B4-3125-8308-8C1C-3DDDF6E6349F}"/>
              </a:ext>
            </a:extLst>
          </p:cNvPr>
          <p:cNvSpPr txBox="1"/>
          <p:nvPr/>
        </p:nvSpPr>
        <p:spPr>
          <a:xfrm>
            <a:off x="4419648" y="994554"/>
            <a:ext cx="7523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Backup Your Certificate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82775B-65A1-615A-6F34-964577C6E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640" y="3017133"/>
            <a:ext cx="1112810" cy="10193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3894C4-03A2-3D2E-BF33-97D88492095B}"/>
              </a:ext>
            </a:extLst>
          </p:cNvPr>
          <p:cNvSpPr txBox="1"/>
          <p:nvPr/>
        </p:nvSpPr>
        <p:spPr>
          <a:xfrm>
            <a:off x="4255407" y="4148829"/>
            <a:ext cx="789286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BACKUP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CERTIFICATE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/>
              <a:t>EncryptionCertificateBackup2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TO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FILE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'c:\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storedcerts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\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EncCertBackup1.BAK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’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KEY </a:t>
            </a:r>
          </a:p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FILE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 'c:\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storedcerts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\ EncCertBackup1.PKK'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ENCRYPTION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PASSWORD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'&gt;Save This P@$$word in y0ur Password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VaulT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’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dirty="0"/>
          </a:p>
        </p:txBody>
      </p:sp>
      <p:sp>
        <p:nvSpPr>
          <p:cNvPr id="18" name="Flowchart: Document 17">
            <a:extLst>
              <a:ext uri="{FF2B5EF4-FFF2-40B4-BE49-F238E27FC236}">
                <a16:creationId xmlns:a16="http://schemas.microsoft.com/office/drawing/2014/main" id="{FFAEC869-C881-48D9-FB51-7C1529957179}"/>
              </a:ext>
            </a:extLst>
          </p:cNvPr>
          <p:cNvSpPr/>
          <p:nvPr/>
        </p:nvSpPr>
        <p:spPr>
          <a:xfrm>
            <a:off x="7154562" y="2140433"/>
            <a:ext cx="4434688" cy="1896068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415399-0E54-A583-AB51-8698439C599C}"/>
              </a:ext>
            </a:extLst>
          </p:cNvPr>
          <p:cNvGrpSpPr/>
          <p:nvPr/>
        </p:nvGrpSpPr>
        <p:grpSpPr>
          <a:xfrm>
            <a:off x="7609165" y="2587133"/>
            <a:ext cx="1244390" cy="1139899"/>
            <a:chOff x="7751329" y="2289101"/>
            <a:chExt cx="1244390" cy="11398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FA82C88-F385-51B5-21B4-0FE17A508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1329" y="2289101"/>
              <a:ext cx="1244390" cy="1139899"/>
            </a:xfrm>
            <a:prstGeom prst="rect">
              <a:avLst/>
            </a:prstGeom>
          </p:spPr>
        </p:pic>
        <p:pic>
          <p:nvPicPr>
            <p:cNvPr id="20" name="Content Placeholder 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5987817-4C2A-BEC2-8243-E26B7D001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240317" y="2385058"/>
              <a:ext cx="266412" cy="82736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</p:pic>
      </p:grp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D7A39D4-8CF0-2D0D-56DC-ECBAD7FF613D}"/>
              </a:ext>
            </a:extLst>
          </p:cNvPr>
          <p:cNvSpPr/>
          <p:nvPr/>
        </p:nvSpPr>
        <p:spPr>
          <a:xfrm>
            <a:off x="3902926" y="3085578"/>
            <a:ext cx="3706239" cy="5798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8A5013-5522-38A8-4D8B-A564366EB665}"/>
              </a:ext>
            </a:extLst>
          </p:cNvPr>
          <p:cNvSpPr txBox="1"/>
          <p:nvPr/>
        </p:nvSpPr>
        <p:spPr>
          <a:xfrm>
            <a:off x="7273796" y="2063913"/>
            <a:ext cx="4196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Directory or S3 Bucket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24044A0-9442-E202-8F66-0866B7D3AA60}"/>
              </a:ext>
            </a:extLst>
          </p:cNvPr>
          <p:cNvGrpSpPr/>
          <p:nvPr/>
        </p:nvGrpSpPr>
        <p:grpSpPr>
          <a:xfrm>
            <a:off x="9062065" y="2588837"/>
            <a:ext cx="1244390" cy="1139899"/>
            <a:chOff x="7751329" y="2289101"/>
            <a:chExt cx="1244390" cy="11398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BE00FD3-F404-C684-92D5-FFC69E05B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1329" y="2289101"/>
              <a:ext cx="1244390" cy="1139899"/>
            </a:xfrm>
            <a:prstGeom prst="rect">
              <a:avLst/>
            </a:prstGeom>
          </p:spPr>
        </p:pic>
        <p:pic>
          <p:nvPicPr>
            <p:cNvPr id="11" name="Content Placeholder 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C868C3D7-F03F-A585-9E95-00A4145C1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240317" y="2385058"/>
              <a:ext cx="266412" cy="82736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</p:pic>
      </p:grpSp>
    </p:spTree>
    <p:extLst>
      <p:ext uri="{BB962C8B-B14F-4D97-AF65-F5344CB8AC3E}">
        <p14:creationId xmlns:p14="http://schemas.microsoft.com/office/powerpoint/2010/main" val="392152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 animBg="1"/>
      <p:bldP spid="17" grpId="0" animBg="1"/>
      <p:bldP spid="22" grpId="0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C23A549C368BB4990A8E16E703BD81C" ma:contentTypeVersion="2" ma:contentTypeDescription="Create a new document." ma:contentTypeScope="" ma:versionID="1084a717e34cb04e7faf37909005f0a4">
  <xsd:schema xmlns:xsd="http://www.w3.org/2001/XMLSchema" xmlns:xs="http://www.w3.org/2001/XMLSchema" xmlns:p="http://schemas.microsoft.com/office/2006/metadata/properties" xmlns:ns3="3e11e49b-5c49-488f-8826-676fb11301aa" targetNamespace="http://schemas.microsoft.com/office/2006/metadata/properties" ma:root="true" ma:fieldsID="e609521973f4dc8d0dffb39f8ebd7f91" ns3:_="">
    <xsd:import namespace="3e11e49b-5c49-488f-8826-676fb11301a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11e49b-5c49-488f-8826-676fb11301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F27E3F-19CB-4FE7-A853-58270B36FD1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F3D59D2-4F5D-4424-9D82-66C4F1F85CC7}">
  <ds:schemaRefs>
    <ds:schemaRef ds:uri="3e11e49b-5c49-488f-8826-676fb11301aa"/>
    <ds:schemaRef ds:uri="http://www.w3.org/XML/1998/namespace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D7608024-E7A5-4767-9776-25FD60CF82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11e49b-5c49-488f-8826-676fb11301a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110290</TotalTime>
  <Words>3287</Words>
  <Application>Microsoft Office PowerPoint</Application>
  <PresentationFormat>Widescreen</PresentationFormat>
  <Paragraphs>616</Paragraphs>
  <Slides>58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Aptos</vt:lpstr>
      <vt:lpstr>Arial</vt:lpstr>
      <vt:lpstr>Consolas</vt:lpstr>
      <vt:lpstr>Trebuchet MS</vt:lpstr>
      <vt:lpstr>Wingdings 3</vt:lpstr>
      <vt:lpstr>Facet</vt:lpstr>
      <vt:lpstr>Encryption Strategies For SQL Server</vt:lpstr>
      <vt:lpstr>Background</vt:lpstr>
      <vt:lpstr>How do you Hack a SQL Server database?</vt:lpstr>
      <vt:lpstr>How to prevent hacking attacks</vt:lpstr>
      <vt:lpstr>Encrypted Backups</vt:lpstr>
      <vt:lpstr>Encrypted Backups Architecture</vt:lpstr>
      <vt:lpstr>How Encrypted Backups Work</vt:lpstr>
      <vt:lpstr>How Encrypted Backups Work</vt:lpstr>
      <vt:lpstr>How Encrypted Backups Work</vt:lpstr>
      <vt:lpstr>How Encrypted Backups Work</vt:lpstr>
      <vt:lpstr>How Encrypted Backups Work</vt:lpstr>
      <vt:lpstr>How Encrypted Backups Work</vt:lpstr>
      <vt:lpstr>How Encrypted Backups Work</vt:lpstr>
      <vt:lpstr>How Encrypted Backups Work</vt:lpstr>
      <vt:lpstr>How Encrypted Backups Work</vt:lpstr>
      <vt:lpstr>How Encrypted Backups Work</vt:lpstr>
      <vt:lpstr>How Encrypted Backups Work</vt:lpstr>
      <vt:lpstr>How Encrypted Backups Work</vt:lpstr>
      <vt:lpstr>Encrypted Backup Using SQL</vt:lpstr>
      <vt:lpstr>Encrypted Backup Using Olya’s Scripts</vt:lpstr>
      <vt:lpstr>How to find a Certificate</vt:lpstr>
      <vt:lpstr>How to Identify an Encrypted Backup </vt:lpstr>
      <vt:lpstr>Encrypting Your Data Files</vt:lpstr>
      <vt:lpstr>Encrypting Your Data Files</vt:lpstr>
      <vt:lpstr>Encrypting Your Data Files</vt:lpstr>
      <vt:lpstr>You NEED to be Encrypting Your Data Files</vt:lpstr>
      <vt:lpstr>Transparent Data Encryption</vt:lpstr>
      <vt:lpstr>Encrypting Your Data Files</vt:lpstr>
      <vt:lpstr>Encrypting Your Data Files</vt:lpstr>
      <vt:lpstr>Encrypting Your Data Files</vt:lpstr>
      <vt:lpstr>Encrypting your Table Data Columns</vt:lpstr>
      <vt:lpstr>Encryption Methods</vt:lpstr>
      <vt:lpstr>Appliance </vt:lpstr>
      <vt:lpstr>Using SQL Server to Encrypt Your Data</vt:lpstr>
      <vt:lpstr>Prepare your table for Encryption</vt:lpstr>
      <vt:lpstr>Setup Certificate and Symmetric Keys in DB</vt:lpstr>
      <vt:lpstr>Encrypting your Data via Symmetric Key</vt:lpstr>
      <vt:lpstr>Symetric Key Encryption Example</vt:lpstr>
      <vt:lpstr>Decrypting your Data via Symmetric Key</vt:lpstr>
      <vt:lpstr>Decrypt via Symmetric Key Example</vt:lpstr>
      <vt:lpstr>Encrypted Column Usage Hints</vt:lpstr>
      <vt:lpstr>Always Encrypted Data</vt:lpstr>
      <vt:lpstr>Always Encrypted Setup</vt:lpstr>
      <vt:lpstr>Types of Data Encryption</vt:lpstr>
      <vt:lpstr>Always Encrypted</vt:lpstr>
      <vt:lpstr>How to Always Encrypt a Table</vt:lpstr>
      <vt:lpstr>Use by the aplication</vt:lpstr>
      <vt:lpstr>Data is Encrypted – for queries</vt:lpstr>
      <vt:lpstr>Encrypting Sensitive Stored Procedures</vt:lpstr>
      <vt:lpstr>Dynamic Data Masking </vt:lpstr>
      <vt:lpstr>Dynamic Data masking</vt:lpstr>
      <vt:lpstr>Adding Masking to a Table/Column</vt:lpstr>
      <vt:lpstr>Adding NonDefault Masks to Table</vt:lpstr>
      <vt:lpstr>Clear Results</vt:lpstr>
      <vt:lpstr>Masked Results</vt:lpstr>
      <vt:lpstr>Issues with masking</vt:lpstr>
      <vt:lpstr>Contact Info and Downloads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Encrypted Backup and Recovery</dc:title>
  <dc:creator>Eric Peterson</dc:creator>
  <cp:lastModifiedBy>Eric -</cp:lastModifiedBy>
  <cp:revision>24</cp:revision>
  <dcterms:created xsi:type="dcterms:W3CDTF">2022-10-10T14:26:47Z</dcterms:created>
  <dcterms:modified xsi:type="dcterms:W3CDTF">2024-10-30T20:47:00Z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0x0101002C23A549C368BB4990A8E16E703BD81C</vt:lpwstr>
  </property>
</Properties>
</file>